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303" r:id="rId5"/>
    <p:sldId id="891" r:id="rId6"/>
    <p:sldId id="329" r:id="rId7"/>
    <p:sldId id="992" r:id="rId8"/>
    <p:sldId id="346" r:id="rId9"/>
    <p:sldId id="991" r:id="rId10"/>
    <p:sldId id="1000" r:id="rId11"/>
    <p:sldId id="365" r:id="rId12"/>
    <p:sldId id="370" r:id="rId13"/>
    <p:sldId id="885" r:id="rId14"/>
    <p:sldId id="361" r:id="rId15"/>
    <p:sldId id="965" r:id="rId16"/>
    <p:sldId id="402" r:id="rId17"/>
    <p:sldId id="993" r:id="rId18"/>
    <p:sldId id="994" r:id="rId19"/>
    <p:sldId id="373" r:id="rId20"/>
    <p:sldId id="313" r:id="rId21"/>
    <p:sldId id="997" r:id="rId22"/>
    <p:sldId id="999" r:id="rId23"/>
    <p:sldId id="998" r:id="rId24"/>
    <p:sldId id="996" r:id="rId25"/>
    <p:sldId id="963" r:id="rId26"/>
    <p:sldId id="364" r:id="rId27"/>
  </p:sldIdLst>
  <p:sldSz cx="12192000" cy="6858000"/>
  <p:notesSz cx="6858000" cy="9144000"/>
  <p:embeddedFontLs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sness, Sara" initials="" lastIdx="7" clrIdx="0"/>
  <p:cmAuthor id="2" name="Jans, Karen" initials="" lastIdx="11" clrIdx="1"/>
  <p:cmAuthor id="3" name="Payne, David" initial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365"/>
    <a:srgbClr val="6861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48695" autoAdjust="0"/>
  </p:normalViewPr>
  <p:slideViewPr>
    <p:cSldViewPr snapToGrid="0" snapToObjects="1">
      <p:cViewPr varScale="1">
        <p:scale>
          <a:sx n="41" d="100"/>
          <a:sy n="41" d="100"/>
        </p:scale>
        <p:origin x="2141" y="48"/>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20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A649C-6FA9-0947-84C6-4220B76777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46067CB4-55D0-2C41-992B-B2370D55D3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48A180-9A27-DD4F-B129-0817DA87AFE2}" type="datetimeFigureOut">
              <a:rPr lang="en-US"/>
              <a:pPr>
                <a:defRPr/>
              </a:pPr>
              <a:t>10/6/2021</a:t>
            </a:fld>
            <a:endParaRPr lang="en-US" dirty="0"/>
          </a:p>
        </p:txBody>
      </p:sp>
      <p:sp>
        <p:nvSpPr>
          <p:cNvPr id="4" name="Slide Image Placeholder 3">
            <a:extLst>
              <a:ext uri="{FF2B5EF4-FFF2-40B4-BE49-F238E27FC236}">
                <a16:creationId xmlns:a16="http://schemas.microsoft.com/office/drawing/2014/main" id="{F49C74DA-070D-5B45-BCF2-1FA5CDEBCF3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180E5DD-BCE4-AF41-A4C3-F5B2797BB5D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AF3DAC-8D92-DA4E-9308-53C112AD3CB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4E9C82F-603A-004E-852A-656D38EEC7A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AD5179-4E31-3342-AEEB-07BCC66EB87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a:t>
            </a:fld>
            <a:endParaRPr lang="en-US" dirty="0"/>
          </a:p>
        </p:txBody>
      </p:sp>
    </p:spTree>
    <p:extLst>
      <p:ext uri="{BB962C8B-B14F-4D97-AF65-F5344CB8AC3E}">
        <p14:creationId xmlns:p14="http://schemas.microsoft.com/office/powerpoint/2010/main" val="317767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New Research done by DRC after collecting data from several states of students that took TABE and then went on to take a HSE test.</a:t>
            </a:r>
          </a:p>
          <a:p>
            <a:r>
              <a:rPr lang="en-US" dirty="0"/>
              <a:t>More notes on the next slides.</a:t>
            </a:r>
          </a:p>
          <a:p>
            <a:endParaRPr lang="en-US" b="0"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10</a:t>
            </a:fld>
            <a:endParaRPr lang="en-US" dirty="0"/>
          </a:p>
        </p:txBody>
      </p:sp>
    </p:spTree>
    <p:extLst>
      <p:ext uri="{BB962C8B-B14F-4D97-AF65-F5344CB8AC3E}">
        <p14:creationId xmlns:p14="http://schemas.microsoft.com/office/powerpoint/2010/main" val="229004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Reading a score of 536 on Level M or above on TABE has a strong likelihood of passing any of the HSE reading tests at a basic level which is the equivalent of completing High School with C’s and D’s for grades.  You graduated but are you ready for the rigors of a good job or of post secondary requirements?  </a:t>
            </a:r>
          </a:p>
          <a:p>
            <a:pPr marL="171450" indent="-171450">
              <a:buFontTx/>
              <a:buChar char="-"/>
            </a:pPr>
            <a:r>
              <a:rPr lang="en-US" dirty="0"/>
              <a:t>Continuing within a free (very low cost in a fee states) Adult Ed program would allow you to be better prepare to perform at a higher level on TABE (Level D or A) and then get to the higher college and career Ready cut score on all HSE tests.</a:t>
            </a:r>
          </a:p>
          <a:p>
            <a:pPr marL="171450" indent="-171450">
              <a:buFontTx/>
              <a:buChar char="-"/>
            </a:pPr>
            <a:r>
              <a:rPr lang="en-US" dirty="0"/>
              <a:t>536 on TABE level M is the start of NRS Level 4 (out of 6 levels).  This demonstrates the increase of rigor created by the US Dept of Ed for WIOA Title 2 programs to follow.  The goal of the higher levels of the NRS is to better prepare students to succeed on the HSE tests and then excel at post secondary or workforce programs. Not simply pass at a minimum level.</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11</a:t>
            </a:fld>
            <a:endParaRPr lang="en-US" dirty="0"/>
          </a:p>
        </p:txBody>
      </p:sp>
    </p:spTree>
    <p:extLst>
      <p:ext uri="{BB962C8B-B14F-4D97-AF65-F5344CB8AC3E}">
        <p14:creationId xmlns:p14="http://schemas.microsoft.com/office/powerpoint/2010/main" val="231577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Math the score is 537 on Level M or above which is also the start of NRS Level 4.</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12</a:t>
            </a:fld>
            <a:endParaRPr lang="en-US" dirty="0"/>
          </a:p>
        </p:txBody>
      </p:sp>
    </p:spTree>
    <p:extLst>
      <p:ext uri="{BB962C8B-B14F-4D97-AF65-F5344CB8AC3E}">
        <p14:creationId xmlns:p14="http://schemas.microsoft.com/office/powerpoint/2010/main" val="368220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Review the report types available to Scanning, Online and Off-Line.</a:t>
            </a:r>
          </a:p>
          <a:p>
            <a:pPr marL="171450" indent="-171450">
              <a:buFontTx/>
              <a:buChar char="-"/>
            </a:pPr>
            <a:r>
              <a:rPr lang="en-US" dirty="0"/>
              <a:t>Main report is the first one the </a:t>
            </a:r>
            <a:r>
              <a:rPr lang="en-US" dirty="0" err="1"/>
              <a:t>Indiv</a:t>
            </a:r>
            <a:r>
              <a:rPr lang="en-US" dirty="0"/>
              <a:t> Profile</a:t>
            </a:r>
          </a:p>
          <a:p>
            <a:pPr marL="171450" indent="-171450">
              <a:buFontTx/>
              <a:buChar char="-"/>
            </a:pPr>
            <a:r>
              <a:rPr lang="en-US" dirty="0"/>
              <a:t>The Local On-Demand Extract has immediate scores if the PDF reports that should be ready in 15-20 minutes are not fast enough. </a:t>
            </a:r>
          </a:p>
          <a:p>
            <a:pPr marL="171450" indent="-171450">
              <a:buFontTx/>
              <a:buChar char="-"/>
            </a:pPr>
            <a:r>
              <a:rPr lang="en-US" dirty="0"/>
              <a:t>We also send the bulk export nightly to all LACES data system states and a few other states with local data systems.</a:t>
            </a:r>
          </a:p>
          <a:p>
            <a:pPr marL="171450" indent="-171450">
              <a:buFontTx/>
              <a:buChar char="-"/>
            </a:pPr>
            <a:r>
              <a:rPr lang="en-US" dirty="0"/>
              <a:t>The Bulk Export will add in early Oct all the </a:t>
            </a:r>
            <a:r>
              <a:rPr lang="en-US" dirty="0" err="1"/>
              <a:t>Stength</a:t>
            </a:r>
            <a:r>
              <a:rPr lang="en-US" dirty="0"/>
              <a:t> and Weakness data from paper 2&amp;3 of the Profile report into the excel data file.  We are working with Curriculum partners like Aztec, Essential Ed, Burlington and New Readers Press so that their systems could be able to read this data file and plan custom learning paths for individual students.</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13</a:t>
            </a:fld>
            <a:endParaRPr lang="en-US" dirty="0"/>
          </a:p>
        </p:txBody>
      </p:sp>
    </p:spTree>
    <p:extLst>
      <p:ext uri="{BB962C8B-B14F-4D97-AF65-F5344CB8AC3E}">
        <p14:creationId xmlns:p14="http://schemas.microsoft.com/office/powerpoint/2010/main" val="200940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Point out MSG column on tracks improvements from July 1 of each year which is the start of the federal year.</a:t>
            </a:r>
          </a:p>
          <a:p>
            <a:pPr marL="171450" indent="-171450">
              <a:buFontTx/>
              <a:buChar char="-"/>
            </a:pPr>
            <a:r>
              <a:rPr lang="en-US" dirty="0"/>
              <a:t>The lower red box helps understand where the 2 point questions are and what section have the most overall points.</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14</a:t>
            </a:fld>
            <a:endParaRPr lang="en-US" dirty="0"/>
          </a:p>
        </p:txBody>
      </p:sp>
    </p:spTree>
    <p:extLst>
      <p:ext uri="{BB962C8B-B14F-4D97-AF65-F5344CB8AC3E}">
        <p14:creationId xmlns:p14="http://schemas.microsoft.com/office/powerpoint/2010/main" val="149926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These Strength and Weakness areas can help drive instruction and improve NRS scores on the post tests.  </a:t>
            </a:r>
          </a:p>
          <a:p>
            <a:pPr marL="171450" indent="-171450">
              <a:buFontTx/>
              <a:buChar char="-"/>
            </a:pPr>
            <a:r>
              <a:rPr lang="en-US" dirty="0"/>
              <a:t>Being added to the Excel data extract file for more digital uses.</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15</a:t>
            </a:fld>
            <a:endParaRPr lang="en-US" dirty="0"/>
          </a:p>
        </p:txBody>
      </p:sp>
    </p:spTree>
    <p:extLst>
      <p:ext uri="{BB962C8B-B14F-4D97-AF65-F5344CB8AC3E}">
        <p14:creationId xmlns:p14="http://schemas.microsoft.com/office/powerpoint/2010/main" val="261805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CLAS-E report is similar to TABE 11/12</a:t>
            </a:r>
          </a:p>
          <a:p>
            <a:pPr marL="171450" indent="-171450">
              <a:buFontTx/>
              <a:buChar char="-"/>
            </a:pPr>
            <a:r>
              <a:rPr lang="en-US" dirty="0"/>
              <a:t>Strength and Weakness section (page 2 and 3) is close to being completed and published.</a:t>
            </a:r>
          </a:p>
          <a:p>
            <a:pPr marL="171450" indent="-171450">
              <a:buFontTx/>
              <a:buChar char="-"/>
            </a:pPr>
            <a:r>
              <a:rPr lang="en-US" dirty="0"/>
              <a:t>Working on the ability to run this Profile for previous tests like you can with 11/12.  Currently this report only pulls up the most recent test data.</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16</a:t>
            </a:fld>
            <a:endParaRPr lang="en-US" dirty="0"/>
          </a:p>
        </p:txBody>
      </p:sp>
    </p:spTree>
    <p:extLst>
      <p:ext uri="{BB962C8B-B14F-4D97-AF65-F5344CB8AC3E}">
        <p14:creationId xmlns:p14="http://schemas.microsoft.com/office/powerpoint/2010/main" val="428976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t>Best place for more information is TABEtest.com under the Resource section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t>The secure Portal also has manuals, Test Direction and scoring Guides.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i="0"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17</a:t>
            </a:fld>
            <a:endParaRPr lang="en-US" dirty="0"/>
          </a:p>
        </p:txBody>
      </p:sp>
    </p:spTree>
    <p:extLst>
      <p:ext uri="{BB962C8B-B14F-4D97-AF65-F5344CB8AC3E}">
        <p14:creationId xmlns:p14="http://schemas.microsoft.com/office/powerpoint/2010/main" val="82642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-Reemphasizing that the updated data file will help target instruction and future webinars will be held.</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18</a:t>
            </a:fld>
            <a:endParaRPr lang="en-US" dirty="0"/>
          </a:p>
        </p:txBody>
      </p:sp>
    </p:spTree>
    <p:extLst>
      <p:ext uri="{BB962C8B-B14F-4D97-AF65-F5344CB8AC3E}">
        <p14:creationId xmlns:p14="http://schemas.microsoft.com/office/powerpoint/2010/main" val="61725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Example of the recorded webinars that we did with each publishing partner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19</a:t>
            </a:fld>
            <a:endParaRPr lang="en-US" dirty="0"/>
          </a:p>
        </p:txBody>
      </p:sp>
    </p:spTree>
    <p:extLst>
      <p:ext uri="{BB962C8B-B14F-4D97-AF65-F5344CB8AC3E}">
        <p14:creationId xmlns:p14="http://schemas.microsoft.com/office/powerpoint/2010/main" val="381912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Quick opening with info that everyone should know already.  </a:t>
            </a:r>
          </a:p>
          <a:p>
            <a:pPr marL="0" indent="0">
              <a:buFont typeface="Arial" panose="020B0604020202020204" pitchFamily="34" charset="0"/>
              <a:buNone/>
            </a:pPr>
            <a:r>
              <a:rPr lang="en-US" dirty="0"/>
              <a:t>-Over 50 years of TABE</a:t>
            </a:r>
          </a:p>
          <a:p>
            <a:pPr marL="171450" indent="-171450">
              <a:buFontTx/>
              <a:buChar char="-"/>
            </a:pPr>
            <a:r>
              <a:rPr lang="en-US" dirty="0"/>
              <a:t>Content covering beginning grade school levels through High School (and beyond with new CCRS)</a:t>
            </a:r>
          </a:p>
          <a:p>
            <a:pPr marL="171450" indent="-171450">
              <a:buFontTx/>
              <a:buChar char="-"/>
            </a:pPr>
            <a:r>
              <a:rPr lang="en-US" dirty="0"/>
              <a:t>Current forms are 11&amp;12 but 13&amp;14 are being to be outlined.  Current NRS approval ends in early 2024.</a:t>
            </a:r>
          </a:p>
          <a:p>
            <a:pPr marL="628650" lvl="1" indent="-171450">
              <a:buFontTx/>
              <a:buChar char="-"/>
            </a:pPr>
            <a:r>
              <a:rPr lang="en-US" dirty="0"/>
              <a:t>New TABE Online system will be Adaptive which will shorten the test with no locator and no levels.  More details to follow in 2022.</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2</a:t>
            </a:fld>
            <a:endParaRPr lang="en-US" dirty="0"/>
          </a:p>
        </p:txBody>
      </p:sp>
    </p:spTree>
    <p:extLst>
      <p:ext uri="{BB962C8B-B14F-4D97-AF65-F5344CB8AC3E}">
        <p14:creationId xmlns:p14="http://schemas.microsoft.com/office/powerpoint/2010/main" val="75960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Brief overview on a new Workforce Report planned for Spring 2022.</a:t>
            </a:r>
          </a:p>
          <a:p>
            <a:pPr marL="171450" indent="-171450">
              <a:buFontTx/>
              <a:buChar char="-"/>
            </a:pPr>
            <a:r>
              <a:rPr lang="en-US" dirty="0"/>
              <a:t>Aligning the top “Bright Outlook” careers from the Dept of Labor’s O*Net site with the Reading </a:t>
            </a:r>
            <a:r>
              <a:rPr lang="en-US" dirty="0" err="1"/>
              <a:t>Lexiles</a:t>
            </a:r>
            <a:r>
              <a:rPr lang="en-US" dirty="0"/>
              <a:t> and Math Quantiles.  </a:t>
            </a:r>
          </a:p>
          <a:p>
            <a:pPr marL="171450" indent="-171450">
              <a:buFontTx/>
              <a:buChar char="-"/>
            </a:pPr>
            <a:r>
              <a:rPr lang="en-US" dirty="0"/>
              <a:t>MetaMetrics has already Lexile and Quantile the reading and math requirements for these in-demand jobs</a:t>
            </a:r>
          </a:p>
          <a:p>
            <a:pPr marL="171450" indent="-171450">
              <a:buFontTx/>
              <a:buChar char="-"/>
            </a:pPr>
            <a:r>
              <a:rPr lang="en-US" dirty="0"/>
              <a:t>We just completed a research study to align TABE Scores to Lexile and Quantile Levels.</a:t>
            </a:r>
          </a:p>
          <a:p>
            <a:pPr marL="171450" indent="-171450">
              <a:buFontTx/>
              <a:buChar char="-"/>
            </a:pPr>
            <a:r>
              <a:rPr lang="en-US" dirty="0"/>
              <a:t>New report is now being created to show the relationship of a TABE Reading and Math score to the requirements of the in-demand careers. </a:t>
            </a:r>
          </a:p>
          <a:p>
            <a:pPr marL="171450" indent="-171450">
              <a:buFontTx/>
              <a:buChar char="-"/>
            </a:pPr>
            <a:r>
              <a:rPr lang="en-US" dirty="0"/>
              <a:t>More details later this year.</a:t>
            </a:r>
          </a:p>
          <a:p>
            <a:pPr marL="171450" indent="-171450">
              <a:buFontTx/>
              <a:buChar char="-"/>
            </a:pPr>
            <a:r>
              <a:rPr lang="en-US" dirty="0"/>
              <a:t>Also, will help provide better alignment to realistic Grade Level performance since </a:t>
            </a:r>
            <a:r>
              <a:rPr lang="en-US" dirty="0" err="1"/>
              <a:t>Lexiles</a:t>
            </a:r>
            <a:r>
              <a:rPr lang="en-US" dirty="0"/>
              <a:t> and Quantiles are normed </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20</a:t>
            </a:fld>
            <a:endParaRPr lang="en-US" dirty="0"/>
          </a:p>
        </p:txBody>
      </p:sp>
    </p:spTree>
    <p:extLst>
      <p:ext uri="{BB962C8B-B14F-4D97-AF65-F5344CB8AC3E}">
        <p14:creationId xmlns:p14="http://schemas.microsoft.com/office/powerpoint/2010/main" val="291857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i="1" dirty="0"/>
              <a:t>sample of a resource from the MetaMetrics site (not the new </a:t>
            </a:r>
            <a:r>
              <a:rPr lang="en-US" b="1" i="1"/>
              <a:t>TABE Report) </a:t>
            </a:r>
            <a:r>
              <a:rPr lang="en-US"/>
              <a:t>that </a:t>
            </a:r>
            <a:r>
              <a:rPr lang="en-US" dirty="0"/>
              <a:t>shows an “In-Demand” career as a Computer System Analysts.  On the bottom it lists some career details about pay and opportunity growth and on the right is shows the expected Lexile Reading level of this career.  We are now working to add the TABE Reading to this data in the new Workforce Report. </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21</a:t>
            </a:fld>
            <a:endParaRPr lang="en-US" dirty="0"/>
          </a:p>
        </p:txBody>
      </p:sp>
    </p:spTree>
    <p:extLst>
      <p:ext uri="{BB962C8B-B14F-4D97-AF65-F5344CB8AC3E}">
        <p14:creationId xmlns:p14="http://schemas.microsoft.com/office/powerpoint/2010/main" val="19095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22</a:t>
            </a:fld>
            <a:endParaRPr lang="en-US" dirty="0"/>
          </a:p>
        </p:txBody>
      </p:sp>
    </p:spTree>
    <p:extLst>
      <p:ext uri="{BB962C8B-B14F-4D97-AF65-F5344CB8AC3E}">
        <p14:creationId xmlns:p14="http://schemas.microsoft.com/office/powerpoint/2010/main" val="10645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23</a:t>
            </a:fld>
            <a:endParaRPr lang="en-US" dirty="0"/>
          </a:p>
        </p:txBody>
      </p:sp>
    </p:spTree>
    <p:extLst>
      <p:ext uri="{BB962C8B-B14F-4D97-AF65-F5344CB8AC3E}">
        <p14:creationId xmlns:p14="http://schemas.microsoft.com/office/powerpoint/2010/main" val="365410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slide to point out the different types of programs that could use TABE.</a:t>
            </a:r>
          </a:p>
          <a:p>
            <a:r>
              <a:rPr lang="en-US" dirty="0"/>
              <a:t>Top Left is the main customer using TABE for NRS reporting</a:t>
            </a:r>
          </a:p>
          <a:p>
            <a:r>
              <a:rPr lang="en-US" dirty="0"/>
              <a:t>Top Right is Workplace readiness either as part of Career Tech programs or even private industries like police, manufacturing, healthcare.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3</a:t>
            </a:fld>
            <a:endParaRPr lang="en-US" dirty="0"/>
          </a:p>
        </p:txBody>
      </p:sp>
    </p:spTree>
    <p:extLst>
      <p:ext uri="{BB962C8B-B14F-4D97-AF65-F5344CB8AC3E}">
        <p14:creationId xmlns:p14="http://schemas.microsoft.com/office/powerpoint/2010/main" val="305852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TABE CLAS-E to those that might not know about it.</a:t>
            </a:r>
          </a:p>
          <a:p>
            <a:pPr marL="171450" indent="-171450">
              <a:buFontTx/>
              <a:buChar char="-"/>
            </a:pPr>
            <a:r>
              <a:rPr lang="en-US" dirty="0"/>
              <a:t>Been around in paper format for several years but Online was released this year.  </a:t>
            </a:r>
          </a:p>
          <a:p>
            <a:pPr marL="171450" indent="-171450">
              <a:buFontTx/>
              <a:buChar char="-"/>
            </a:pPr>
            <a:r>
              <a:rPr lang="en-US" dirty="0"/>
              <a:t>CLAS-E Online uses some Insight portal as TABE 11/12 so staff does not need to be retrained.</a:t>
            </a:r>
          </a:p>
          <a:p>
            <a:pPr marL="171450" indent="-171450">
              <a:buFontTx/>
              <a:buChar char="-"/>
            </a:pPr>
            <a:r>
              <a:rPr lang="en-US" dirty="0"/>
              <a:t>Writing and Speaking does use local Educator Scoring with Rubrics to complete the scoring.</a:t>
            </a:r>
          </a:p>
          <a:p>
            <a:pPr marL="171450" indent="-171450">
              <a:buFontTx/>
              <a:buChar char="-"/>
            </a:pPr>
            <a:r>
              <a:rPr lang="en-US" dirty="0"/>
              <a:t>Reports are similar to 11/12 and a sample is in the later section of this presentation</a:t>
            </a:r>
          </a:p>
          <a:p>
            <a:pPr marL="171450" indent="-171450">
              <a:buFontTx/>
              <a:buChar char="-"/>
            </a:pPr>
            <a:r>
              <a:rPr lang="en-US" dirty="0"/>
              <a:t>A CLAS-E data extract is due out in late Sept/early Oct that will have all testing history and will also have Skill data similar to the TABE 11/12 Strength and Weakness reporting.</a:t>
            </a:r>
          </a:p>
          <a:p>
            <a:pPr marL="171450" indent="-171450">
              <a:buFontTx/>
              <a:buChar char="-"/>
            </a:pPr>
            <a:r>
              <a:rPr lang="en-US" dirty="0"/>
              <a:t>CLAS-E and all NRS approved ESL tests need to have re-approval from the NRS my early 2023 and we are Refreshing CLAS-E.  Only updated about 25% if the items and not change is the high level Objectives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Recorded webinar posted to TABEtest.com for more details.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4</a:t>
            </a:fld>
            <a:endParaRPr lang="en-US" dirty="0"/>
          </a:p>
        </p:txBody>
      </p:sp>
    </p:spTree>
    <p:extLst>
      <p:ext uri="{BB962C8B-B14F-4D97-AF65-F5344CB8AC3E}">
        <p14:creationId xmlns:p14="http://schemas.microsoft.com/office/powerpoint/2010/main" val="143720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sz="2400" dirty="0">
                <a:latin typeface="Arial Narrow" panose="020B0606020202030204" pitchFamily="34" charset="0"/>
              </a:rPr>
              <a:t>Reiteration that Insight is a single platform for 11/12 Online, CLAS-E Online, 11/12 Scanning and for some parts TABE Off-line</a:t>
            </a:r>
          </a:p>
          <a:p>
            <a:pPr lvl="1">
              <a:buFont typeface="Wingdings" panose="05000000000000000000" pitchFamily="2" charset="2"/>
              <a:buNone/>
            </a:pPr>
            <a:endParaRPr lang="en-US" sz="24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5</a:t>
            </a:fld>
            <a:endParaRPr lang="en-US" dirty="0"/>
          </a:p>
        </p:txBody>
      </p:sp>
    </p:spTree>
    <p:extLst>
      <p:ext uri="{BB962C8B-B14F-4D97-AF65-F5344CB8AC3E}">
        <p14:creationId xmlns:p14="http://schemas.microsoft.com/office/powerpoint/2010/main" val="13880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Introducing TABE Off-line. </a:t>
            </a:r>
          </a:p>
          <a:p>
            <a:pPr marL="171450" indent="-171450">
              <a:buFontTx/>
              <a:buChar char="-"/>
            </a:pPr>
            <a:r>
              <a:rPr lang="en-US" dirty="0"/>
              <a:t>Available now for corrections and programs that might have low bandwidth.</a:t>
            </a:r>
          </a:p>
          <a:p>
            <a:pPr marL="171450" indent="-171450">
              <a:buFontTx/>
              <a:buChar char="-"/>
            </a:pPr>
            <a:r>
              <a:rPr lang="en-US" dirty="0"/>
              <a:t>Digital version of the paper test. (sample on next slide)</a:t>
            </a:r>
          </a:p>
          <a:p>
            <a:pPr marL="171450" indent="-171450">
              <a:buFontTx/>
              <a:buChar char="-"/>
            </a:pPr>
            <a:r>
              <a:rPr lang="en-US" dirty="0"/>
              <a:t>Most admin features can be done completely off-line including registering for tests, scoring the Locator and tracking progress.  </a:t>
            </a:r>
          </a:p>
          <a:p>
            <a:pPr marL="171450" indent="-171450">
              <a:buFontTx/>
              <a:buChar char="-"/>
            </a:pPr>
            <a:r>
              <a:rPr lang="en-US" dirty="0"/>
              <a:t>Online connection needed to transmit responses to Insight Portal for scoring and reporting.</a:t>
            </a:r>
          </a:p>
          <a:p>
            <a:pPr marL="171450" indent="-171450">
              <a:buFontTx/>
              <a:buChar char="-"/>
            </a:pPr>
            <a:r>
              <a:rPr lang="en-US" dirty="0"/>
              <a:t>Recorded webinar posted to TABEtest.com for more details.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6</a:t>
            </a:fld>
            <a:endParaRPr lang="en-US" dirty="0"/>
          </a:p>
        </p:txBody>
      </p:sp>
    </p:spTree>
    <p:extLst>
      <p:ext uri="{BB962C8B-B14F-4D97-AF65-F5344CB8AC3E}">
        <p14:creationId xmlns:p14="http://schemas.microsoft.com/office/powerpoint/2010/main" val="202331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Sample of the student testing screen</a:t>
            </a:r>
          </a:p>
          <a:p>
            <a:pPr marL="171450" indent="-171450">
              <a:buFontTx/>
              <a:buChar char="-"/>
            </a:pPr>
            <a:r>
              <a:rPr lang="en-US" dirty="0"/>
              <a:t>Left side is a digital version of the test book</a:t>
            </a:r>
          </a:p>
          <a:p>
            <a:pPr marL="171450" indent="-171450">
              <a:buFontTx/>
              <a:buChar char="-"/>
            </a:pPr>
            <a:r>
              <a:rPr lang="en-US" dirty="0"/>
              <a:t>Right side is an active answer sheet.</a:t>
            </a:r>
          </a:p>
          <a:p>
            <a:pPr marL="171450" indent="-171450">
              <a:buFontTx/>
              <a:buChar char="-"/>
            </a:pPr>
            <a:r>
              <a:rPr lang="en-US" dirty="0"/>
              <a:t>Currently the timing is done locally like the paper test but a built in timer is being worked on</a:t>
            </a:r>
          </a:p>
          <a:p>
            <a:pPr marL="171450" indent="-171450">
              <a:buFontTx/>
              <a:buChar char="-"/>
            </a:pPr>
            <a:r>
              <a:rPr lang="en-US" dirty="0"/>
              <a:t>Currently the calculators are local hand held similar to the paper test but a built in calculator is being developed. </a:t>
            </a:r>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7</a:t>
            </a:fld>
            <a:endParaRPr lang="en-US" dirty="0"/>
          </a:p>
        </p:txBody>
      </p:sp>
    </p:spTree>
    <p:extLst>
      <p:ext uri="{BB962C8B-B14F-4D97-AF65-F5344CB8AC3E}">
        <p14:creationId xmlns:p14="http://schemas.microsoft.com/office/powerpoint/2010/main" val="422838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8</a:t>
            </a:fld>
            <a:endParaRPr lang="en-US" dirty="0"/>
          </a:p>
        </p:txBody>
      </p:sp>
    </p:spTree>
    <p:extLst>
      <p:ext uri="{BB962C8B-B14F-4D97-AF65-F5344CB8AC3E}">
        <p14:creationId xmlns:p14="http://schemas.microsoft.com/office/powerpoint/2010/main" val="35765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New Writing test is not yet NRS approved but once it is states would then decide if they will add it to the Assessment policy as an optional test to measure NRS gains.</a:t>
            </a:r>
          </a:p>
          <a:p>
            <a:pPr marL="171450" indent="-171450">
              <a:buFontTx/>
              <a:buChar char="-"/>
            </a:pPr>
            <a:r>
              <a:rPr lang="en-US" dirty="0"/>
              <a:t>Could be used by HiSET states to help with the essay portion or for Career programs that need writing proficiency.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Recorded webinar posted to TABEtest.com for more details.</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9</a:t>
            </a:fld>
            <a:endParaRPr lang="en-US" dirty="0"/>
          </a:p>
        </p:txBody>
      </p:sp>
    </p:spTree>
    <p:extLst>
      <p:ext uri="{BB962C8B-B14F-4D97-AF65-F5344CB8AC3E}">
        <p14:creationId xmlns:p14="http://schemas.microsoft.com/office/powerpoint/2010/main" val="2922881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solidFill>
          <a:srgbClr val="5B9BD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40975E-9098-1B4C-AEB7-F62308046CB8}"/>
              </a:ext>
            </a:extLst>
          </p:cNvPr>
          <p:cNvSpPr/>
          <p:nvPr userDrawn="1"/>
        </p:nvSpPr>
        <p:spPr>
          <a:xfrm>
            <a:off x="0" y="-28575"/>
            <a:ext cx="12192000" cy="6886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628F2D4-E7D9-CA47-891D-2201C66349E1}"/>
              </a:ext>
            </a:extLst>
          </p:cNvPr>
          <p:cNvSpPr/>
          <p:nvPr userDrawn="1"/>
        </p:nvSpPr>
        <p:spPr>
          <a:xfrm>
            <a:off x="0" y="1876425"/>
            <a:ext cx="12192000" cy="3281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3">
            <a:extLst>
              <a:ext uri="{FF2B5EF4-FFF2-40B4-BE49-F238E27FC236}">
                <a16:creationId xmlns:a16="http://schemas.microsoft.com/office/drawing/2014/main" id="{D396F273-755D-7543-8739-4354352DD387}"/>
              </a:ext>
            </a:extLst>
          </p:cNvPr>
          <p:cNvGrpSpPr/>
          <p:nvPr userDrawn="1"/>
        </p:nvGrpSpPr>
        <p:grpSpPr>
          <a:xfrm>
            <a:off x="3827463" y="963613"/>
            <a:ext cx="1795462" cy="1795462"/>
            <a:chOff x="3827463" y="963613"/>
            <a:chExt cx="1795462" cy="1795462"/>
          </a:xfrm>
        </p:grpSpPr>
        <p:sp>
          <p:nvSpPr>
            <p:cNvPr id="7" name="Oval 6">
              <a:extLst>
                <a:ext uri="{FF2B5EF4-FFF2-40B4-BE49-F238E27FC236}">
                  <a16:creationId xmlns:a16="http://schemas.microsoft.com/office/drawing/2014/main" id="{157BE18A-C3E2-844C-B0FD-CBEC036A12D3}"/>
                </a:ext>
              </a:extLst>
            </p:cNvPr>
            <p:cNvSpPr/>
            <p:nvPr userDrawn="1"/>
          </p:nvSpPr>
          <p:spPr>
            <a:xfrm>
              <a:off x="3827463" y="963613"/>
              <a:ext cx="1795462" cy="1795462"/>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1F1FA0E5-74F1-004F-AE1A-38AC1D40647C}"/>
                </a:ext>
              </a:extLst>
            </p:cNvPr>
            <p:cNvSpPr/>
            <p:nvPr userDrawn="1"/>
          </p:nvSpPr>
          <p:spPr>
            <a:xfrm>
              <a:off x="3927475" y="1073150"/>
              <a:ext cx="1589088" cy="1587500"/>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FDC24FEF-5767-9842-8CAE-48B905D0D5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782957"/>
            <a:ext cx="12192000" cy="1292757"/>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4190337"/>
            <a:ext cx="12192000" cy="845184"/>
          </a:xfrm>
        </p:spPr>
        <p:txBody>
          <a:bodyPr anchor="ctr"/>
          <a:lstStyle>
            <a:lvl1pPr marL="0" indent="0" algn="ctr">
              <a:buNone/>
              <a:defRPr sz="2800">
                <a:solidFill>
                  <a:schemeClr val="bg2">
                    <a:lumMod val="2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6"/>
                </a:solidFill>
              </a:defRPr>
            </a:lvl1pPr>
            <a:lvl2pPr>
              <a:buNone/>
              <a:defRPr/>
            </a:lvl2pPr>
          </a:lstStyle>
          <a:p>
            <a:pPr lvl="0"/>
            <a:r>
              <a:rPr lang="en-US"/>
              <a:t>Click to edit Master text styles</a:t>
            </a:r>
          </a:p>
        </p:txBody>
      </p:sp>
      <p:pic>
        <p:nvPicPr>
          <p:cNvPr id="17" name="Picture 16">
            <a:extLst>
              <a:ext uri="{FF2B5EF4-FFF2-40B4-BE49-F238E27FC236}">
                <a16:creationId xmlns:a16="http://schemas.microsoft.com/office/drawing/2014/main" id="{295763CC-115B-6F4E-B75C-E763D30CF93C}"/>
              </a:ext>
            </a:extLst>
          </p:cNvPr>
          <p:cNvPicPr>
            <a:picLocks noChangeAspect="1"/>
          </p:cNvPicPr>
          <p:nvPr userDrawn="1"/>
        </p:nvPicPr>
        <p:blipFill>
          <a:blip r:embed="rId3"/>
          <a:stretch>
            <a:fillRect/>
          </a:stretch>
        </p:blipFill>
        <p:spPr>
          <a:xfrm>
            <a:off x="6496844" y="941637"/>
            <a:ext cx="1828800" cy="1828800"/>
          </a:xfrm>
          <a:prstGeom prst="rect">
            <a:avLst/>
          </a:prstGeom>
        </p:spPr>
      </p:pic>
    </p:spTree>
    <p:extLst>
      <p:ext uri="{BB962C8B-B14F-4D97-AF65-F5344CB8AC3E}">
        <p14:creationId xmlns:p14="http://schemas.microsoft.com/office/powerpoint/2010/main" val="155734038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1F46A5-ED72-BB46-8772-BF0C2B3FDA5D}"/>
              </a:ext>
            </a:extLst>
          </p:cNvPr>
          <p:cNvSpPr/>
          <p:nvPr userDrawn="1"/>
        </p:nvSpPr>
        <p:spPr>
          <a:xfrm>
            <a:off x="-49212" y="-11574"/>
            <a:ext cx="4114800" cy="6881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1">
            <a:extLst>
              <a:ext uri="{FF2B5EF4-FFF2-40B4-BE49-F238E27FC236}">
                <a16:creationId xmlns:a16="http://schemas.microsoft.com/office/drawing/2014/main" id="{B825018E-F8F4-D349-A5E7-F5C48848AD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4219" y="339725"/>
            <a:ext cx="95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a:extLst>
              <a:ext uri="{FF2B5EF4-FFF2-40B4-BE49-F238E27FC236}">
                <a16:creationId xmlns:a16="http://schemas.microsoft.com/office/drawing/2014/main" id="{B1982196-E169-1A4C-9C98-D0FADA76C3CC}"/>
              </a:ext>
            </a:extLst>
          </p:cNvPr>
          <p:cNvSpPr>
            <a:spLocks noGrp="1"/>
          </p:cNvSpPr>
          <p:nvPr>
            <p:ph type="sldNum" sz="quarter" idx="17"/>
          </p:nvPr>
        </p:nvSpPr>
        <p:spPr>
          <a:xfrm>
            <a:off x="0" y="6356350"/>
            <a:ext cx="12192000" cy="365125"/>
          </a:xfrm>
          <a:prstGeom prst="rect">
            <a:avLst/>
          </a:prstGeom>
        </p:spPr>
        <p:txBody>
          <a:bodyPr/>
          <a:lstStyle>
            <a:lvl1pPr algn="ctr">
              <a:defRPr/>
            </a:lvl1pPr>
          </a:lstStyle>
          <a:p>
            <a:pPr algn="ctr">
              <a:defRPr/>
            </a:pPr>
            <a:fld id="{FDA7F4A3-F34F-EF49-9FB7-63E80B3A458F}" type="slidenum">
              <a:rPr lang="en-US" smtClean="0"/>
              <a:pPr>
                <a:defRPr/>
              </a:pPr>
              <a:t>‹#›</a:t>
            </a:fld>
            <a:endParaRPr lang="en-US" dirty="0"/>
          </a:p>
        </p:txBody>
      </p:sp>
      <p:cxnSp>
        <p:nvCxnSpPr>
          <p:cNvPr id="13" name="Straight Connector 12">
            <a:extLst>
              <a:ext uri="{FF2B5EF4-FFF2-40B4-BE49-F238E27FC236}">
                <a16:creationId xmlns:a16="http://schemas.microsoft.com/office/drawing/2014/main" id="{0EF8CE3F-940A-264E-8148-EDFD43EF0816}"/>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0D03DB4-EFFA-BF49-901E-0E2A9B377EC6}"/>
              </a:ext>
            </a:extLst>
          </p:cNvPr>
          <p:cNvSpPr>
            <a:spLocks noGrp="1"/>
          </p:cNvSpPr>
          <p:nvPr>
            <p:ph idx="13"/>
          </p:nvPr>
        </p:nvSpPr>
        <p:spPr>
          <a:xfrm>
            <a:off x="4633831" y="1253331"/>
            <a:ext cx="5834063" cy="4351338"/>
          </a:xfrm>
        </p:spPr>
        <p:txBody>
          <a:bodyPr>
            <a:normAutofit/>
          </a:bodyPr>
          <a:lstStyle>
            <a:lvl1pPr>
              <a:defRPr sz="2400">
                <a:latin typeface="Century Gothic" panose="020B0502020202020204" pitchFamily="34" charset="0"/>
              </a:defRPr>
            </a:lvl1pPr>
            <a:lvl2pPr>
              <a:buClr>
                <a:srgbClr val="37A7DF"/>
              </a:buClr>
              <a:defRPr sz="2000">
                <a:latin typeface="Century Gothic" panose="020B0502020202020204" pitchFamily="34" charset="0"/>
              </a:defRPr>
            </a:lvl2pPr>
            <a:lvl3pPr>
              <a:buClr>
                <a:schemeClr val="accent2"/>
              </a:buCl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40C03BF8-D7CF-554E-A0C0-24B327B30262}"/>
              </a:ext>
            </a:extLst>
          </p:cNvPr>
          <p:cNvSpPr>
            <a:spLocks noGrp="1"/>
          </p:cNvSpPr>
          <p:nvPr>
            <p:ph type="title"/>
          </p:nvPr>
        </p:nvSpPr>
        <p:spPr>
          <a:xfrm>
            <a:off x="839789" y="1096962"/>
            <a:ext cx="3198812" cy="4952145"/>
          </a:xfrm>
        </p:spPr>
        <p:txBody>
          <a:bodyPr anchor="ctr" anchorCtr="0"/>
          <a:lstStyle>
            <a:lvl1pPr>
              <a:defRPr sz="3200" b="1">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08F14EB6-C2F7-B445-BFD2-AA89C997C790}"/>
              </a:ext>
            </a:extLst>
          </p:cNvPr>
          <p:cNvPicPr>
            <a:picLocks noChangeAspect="1"/>
          </p:cNvPicPr>
          <p:nvPr userDrawn="1"/>
        </p:nvPicPr>
        <p:blipFill>
          <a:blip r:embed="rId3"/>
          <a:stretch>
            <a:fillRect/>
          </a:stretch>
        </p:blipFill>
        <p:spPr>
          <a:xfrm>
            <a:off x="10974592" y="5785173"/>
            <a:ext cx="993392" cy="993392"/>
          </a:xfrm>
          <a:prstGeom prst="rect">
            <a:avLst/>
          </a:prstGeom>
        </p:spPr>
      </p:pic>
    </p:spTree>
    <p:extLst>
      <p:ext uri="{BB962C8B-B14F-4D97-AF65-F5344CB8AC3E}">
        <p14:creationId xmlns:p14="http://schemas.microsoft.com/office/powerpoint/2010/main" val="189840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1F46A5-ED72-BB46-8772-BF0C2B3FDA5D}"/>
              </a:ext>
            </a:extLst>
          </p:cNvPr>
          <p:cNvSpPr/>
          <p:nvPr userDrawn="1"/>
        </p:nvSpPr>
        <p:spPr>
          <a:xfrm>
            <a:off x="-9625" y="-9625"/>
            <a:ext cx="4114800" cy="6930185"/>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1">
            <a:extLst>
              <a:ext uri="{FF2B5EF4-FFF2-40B4-BE49-F238E27FC236}">
                <a16:creationId xmlns:a16="http://schemas.microsoft.com/office/drawing/2014/main" id="{B825018E-F8F4-D349-A5E7-F5C48848AD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5463" y="339725"/>
            <a:ext cx="95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0EF8CE3F-940A-264E-8148-EDFD43EF0816}"/>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0D03DB4-EFFA-BF49-901E-0E2A9B377EC6}"/>
              </a:ext>
            </a:extLst>
          </p:cNvPr>
          <p:cNvSpPr>
            <a:spLocks noGrp="1"/>
          </p:cNvSpPr>
          <p:nvPr>
            <p:ph idx="13"/>
          </p:nvPr>
        </p:nvSpPr>
        <p:spPr>
          <a:xfrm>
            <a:off x="4579402" y="1253331"/>
            <a:ext cx="5834063" cy="4351338"/>
          </a:xfrm>
        </p:spPr>
        <p:txBody>
          <a:bodyPr>
            <a:normAutofit/>
          </a:bodyPr>
          <a:lstStyle>
            <a:lvl1pPr>
              <a:defRPr sz="2400">
                <a:latin typeface="Century Gothic" panose="020B0502020202020204" pitchFamily="34" charset="0"/>
              </a:defRPr>
            </a:lvl1pPr>
            <a:lvl2pPr>
              <a:buClr>
                <a:srgbClr val="37A7DF"/>
              </a:buClr>
              <a:defRPr sz="2000">
                <a:latin typeface="Century Gothic" panose="020B0502020202020204" pitchFamily="34" charset="0"/>
              </a:defRPr>
            </a:lvl2pPr>
            <a:lvl3pPr>
              <a:buClr>
                <a:schemeClr val="accent2"/>
              </a:buCl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760680E3-7FC7-C24B-BD4E-71B32AFB78AA}"/>
              </a:ext>
            </a:extLst>
          </p:cNvPr>
          <p:cNvSpPr>
            <a:spLocks noGrp="1"/>
          </p:cNvSpPr>
          <p:nvPr>
            <p:ph type="title"/>
          </p:nvPr>
        </p:nvSpPr>
        <p:spPr>
          <a:xfrm>
            <a:off x="839789" y="1096962"/>
            <a:ext cx="3198812" cy="4952145"/>
          </a:xfrm>
        </p:spPr>
        <p:txBody>
          <a:bodyPr anchor="ctr" anchorCtr="0"/>
          <a:lstStyle>
            <a:lvl1pPr>
              <a:defRPr sz="3200" b="1">
                <a:solidFill>
                  <a:schemeClr val="bg1"/>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7BEB8865-CC8F-9C4C-923C-EA491A0E59B9}"/>
              </a:ext>
            </a:extLst>
          </p:cNvPr>
          <p:cNvSpPr>
            <a:spLocks noGrp="1"/>
          </p:cNvSpPr>
          <p:nvPr>
            <p:ph type="sldNum" sz="quarter" idx="12"/>
          </p:nvPr>
        </p:nvSpPr>
        <p:spPr>
          <a:xfrm>
            <a:off x="-9625" y="6356350"/>
            <a:ext cx="12201625"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8" name="Picture 17">
            <a:extLst>
              <a:ext uri="{FF2B5EF4-FFF2-40B4-BE49-F238E27FC236}">
                <a16:creationId xmlns:a16="http://schemas.microsoft.com/office/drawing/2014/main" id="{0FBD64B9-09C2-4E4A-BD1B-1608A9E01F24}"/>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20720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C0DA7-1509-2C42-BE8E-5B2BDA301215}"/>
              </a:ext>
            </a:extLst>
          </p:cNvPr>
          <p:cNvSpPr/>
          <p:nvPr userDrawn="1"/>
        </p:nvSpPr>
        <p:spPr>
          <a:xfrm>
            <a:off x="4419601" y="0"/>
            <a:ext cx="7772400" cy="6875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1D3AEBE-FE6D-BB4F-9DB6-67CE466D9605}"/>
              </a:ext>
            </a:extLst>
          </p:cNvPr>
          <p:cNvCxnSpPr>
            <a:cxnSpLocks/>
          </p:cNvCxnSpPr>
          <p:nvPr userDrawn="1"/>
        </p:nvCxnSpPr>
        <p:spPr>
          <a:xfrm>
            <a:off x="4818185" y="1096963"/>
            <a:ext cx="701345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9789" y="1096962"/>
            <a:ext cx="3198812" cy="4952145"/>
          </a:xfrm>
        </p:spPr>
        <p:txBody>
          <a:bodyPr anchor="ctr" anchorCtr="0"/>
          <a:lstStyle>
            <a:lvl1pPr>
              <a:defRPr sz="3200" b="1">
                <a:solidFill>
                  <a:schemeClr val="accent5"/>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5049844" y="1253331"/>
            <a:ext cx="5543167" cy="45227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1">
            <a:extLst>
              <a:ext uri="{FF2B5EF4-FFF2-40B4-BE49-F238E27FC236}">
                <a16:creationId xmlns:a16="http://schemas.microsoft.com/office/drawing/2014/main" id="{872A6663-BB24-F049-B6E8-A5FC0B16F0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5463" y="339725"/>
            <a:ext cx="95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a:extLst>
              <a:ext uri="{FF2B5EF4-FFF2-40B4-BE49-F238E27FC236}">
                <a16:creationId xmlns:a16="http://schemas.microsoft.com/office/drawing/2014/main" id="{CDDB5792-3ED8-ED42-A02F-A53CF66164A5}"/>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7" name="Picture 16">
            <a:extLst>
              <a:ext uri="{FF2B5EF4-FFF2-40B4-BE49-F238E27FC236}">
                <a16:creationId xmlns:a16="http://schemas.microsoft.com/office/drawing/2014/main" id="{9AE9495E-4A95-BE40-B951-7F85039EA856}"/>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118677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C0DA7-1509-2C42-BE8E-5B2BDA301215}"/>
              </a:ext>
            </a:extLst>
          </p:cNvPr>
          <p:cNvSpPr/>
          <p:nvPr userDrawn="1"/>
        </p:nvSpPr>
        <p:spPr>
          <a:xfrm>
            <a:off x="4419601" y="0"/>
            <a:ext cx="7772400" cy="68754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1D3AEBE-FE6D-BB4F-9DB6-67CE466D9605}"/>
              </a:ext>
            </a:extLst>
          </p:cNvPr>
          <p:cNvCxnSpPr>
            <a:cxnSpLocks/>
          </p:cNvCxnSpPr>
          <p:nvPr userDrawn="1"/>
        </p:nvCxnSpPr>
        <p:spPr>
          <a:xfrm>
            <a:off x="4822371" y="1096963"/>
            <a:ext cx="700926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11">
            <a:extLst>
              <a:ext uri="{FF2B5EF4-FFF2-40B4-BE49-F238E27FC236}">
                <a16:creationId xmlns:a16="http://schemas.microsoft.com/office/drawing/2014/main" id="{FBA819E5-DCF9-5F4A-BE3B-FB15D5FF9AE5}"/>
              </a:ext>
            </a:extLst>
          </p:cNvPr>
          <p:cNvPicPr>
            <a:picLocks noChangeAspect="1" noChangeArrowheads="1"/>
          </p:cNvPicPr>
          <p:nvPr userDrawn="1"/>
        </p:nvPicPr>
        <p:blipFill>
          <a:blip r:embed="rId2"/>
          <a:srcRect/>
          <a:stretch/>
        </p:blipFill>
        <p:spPr bwMode="auto">
          <a:xfrm>
            <a:off x="10685836" y="339725"/>
            <a:ext cx="951754"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9" y="1096962"/>
            <a:ext cx="3198812" cy="4952145"/>
          </a:xfrm>
        </p:spPr>
        <p:txBody>
          <a:bodyPr anchor="ctr" anchorCtr="0"/>
          <a:lstStyle>
            <a:lvl1pPr>
              <a:defRPr sz="3200" b="1">
                <a:solidFill>
                  <a:schemeClr val="accent5"/>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5099126" y="1284289"/>
            <a:ext cx="5543167" cy="45227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78E8F76B-AB47-7147-96FB-73DEBEDEEF7A}"/>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4" name="Picture 13">
            <a:extLst>
              <a:ext uri="{FF2B5EF4-FFF2-40B4-BE49-F238E27FC236}">
                <a16:creationId xmlns:a16="http://schemas.microsoft.com/office/drawing/2014/main" id="{EAFB5A33-AF32-CF49-A204-FED22D50403E}"/>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4267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57962-DB7D-6946-9C8A-A14ACF35CF33}"/>
              </a:ext>
            </a:extLst>
          </p:cNvPr>
          <p:cNvSpPr/>
          <p:nvPr userDrawn="1"/>
        </p:nvSpPr>
        <p:spPr>
          <a:xfrm>
            <a:off x="0" y="0"/>
            <a:ext cx="40655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3BD59A88-A134-564A-AF0F-C7006C616BB8}"/>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12">
            <a:extLst>
              <a:ext uri="{FF2B5EF4-FFF2-40B4-BE49-F238E27FC236}">
                <a16:creationId xmlns:a16="http://schemas.microsoft.com/office/drawing/2014/main" id="{AF8812DE-CF14-DE46-AC10-A508AFF356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1600200"/>
          </a:xfrm>
        </p:spPr>
        <p:txBody>
          <a:bodyPr anchor="b"/>
          <a:lstStyle>
            <a:lvl1pPr>
              <a:defRPr sz="32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024822" y="1651547"/>
            <a:ext cx="5511636" cy="456827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33393" y="2675238"/>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5">
            <a:extLst>
              <a:ext uri="{FF2B5EF4-FFF2-40B4-BE49-F238E27FC236}">
                <a16:creationId xmlns:a16="http://schemas.microsoft.com/office/drawing/2014/main" id="{41EE657A-4DBC-424B-85D5-AC9FCBBBA0BD}"/>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4" name="Picture 13">
            <a:extLst>
              <a:ext uri="{FF2B5EF4-FFF2-40B4-BE49-F238E27FC236}">
                <a16:creationId xmlns:a16="http://schemas.microsoft.com/office/drawing/2014/main" id="{81DA300E-8920-644A-BAEF-15F7E79AE6FE}"/>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1843586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DBABA7-1F4A-994A-A074-A05B164353D4}"/>
              </a:ext>
            </a:extLst>
          </p:cNvPr>
          <p:cNvSpPr/>
          <p:nvPr userDrawn="1"/>
        </p:nvSpPr>
        <p:spPr>
          <a:xfrm>
            <a:off x="0" y="0"/>
            <a:ext cx="40655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A022C13E-D900-9E45-A6EC-2A9FE4632CF7}"/>
              </a:ext>
            </a:extLst>
          </p:cNvPr>
          <p:cNvCxnSpPr/>
          <p:nvPr userDrawn="1"/>
        </p:nvCxnSpPr>
        <p:spPr>
          <a:xfrm flipH="1">
            <a:off x="4318000" y="1112838"/>
            <a:ext cx="721042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3A8E8879-413B-BD4B-ADF4-A0556C98DB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6700" y="1103313"/>
            <a:ext cx="81153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ext, company name&#10;&#10;Description automatically generated">
            <a:extLst>
              <a:ext uri="{FF2B5EF4-FFF2-40B4-BE49-F238E27FC236}">
                <a16:creationId xmlns:a16="http://schemas.microsoft.com/office/drawing/2014/main" id="{9593BCC0-D003-BE49-9E9C-608688B4B4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85463" y="328613"/>
            <a:ext cx="952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4986128"/>
          </a:xfrm>
        </p:spPr>
        <p:txBody>
          <a:bodyPr/>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9947979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51B082-2DE2-054E-B122-4D846376667D}"/>
              </a:ext>
            </a:extLst>
          </p:cNvPr>
          <p:cNvSpPr/>
          <p:nvPr userDrawn="1"/>
        </p:nvSpPr>
        <p:spPr>
          <a:xfrm>
            <a:off x="0" y="0"/>
            <a:ext cx="40655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5A7AB1A7-1493-4A48-B41E-90AC828569CC}"/>
              </a:ext>
            </a:extLst>
          </p:cNvPr>
          <p:cNvCxnSpPr/>
          <p:nvPr userDrawn="1"/>
        </p:nvCxnSpPr>
        <p:spPr>
          <a:xfrm flipH="1">
            <a:off x="4318000" y="1112838"/>
            <a:ext cx="721042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D7C4B85B-7B15-9F4D-B915-65D399C721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26646CD0-7224-FF4D-9AE6-F88C99F2FFFE}"/>
              </a:ext>
            </a:extLst>
          </p:cNvPr>
          <p:cNvPicPr>
            <a:picLocks noChangeAspect="1" noChangeArrowheads="1"/>
          </p:cNvPicPr>
          <p:nvPr userDrawn="1"/>
        </p:nvPicPr>
        <p:blipFill>
          <a:blip r:embed="rId3"/>
          <a:srcRect/>
          <a:stretch/>
        </p:blipFill>
        <p:spPr bwMode="auto">
          <a:xfrm>
            <a:off x="4088275" y="1111765"/>
            <a:ext cx="8115300" cy="576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4986128"/>
          </a:xfrm>
        </p:spPr>
        <p:txBody>
          <a:bodyPr/>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0279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17264-6160-E646-B1B9-9FD7F1443231}"/>
              </a:ext>
            </a:extLst>
          </p:cNvPr>
          <p:cNvSpPr/>
          <p:nvPr userDrawn="1"/>
        </p:nvSpPr>
        <p:spPr>
          <a:xfrm>
            <a:off x="-48810" y="-63114"/>
            <a:ext cx="4125973" cy="69585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792E6962-1EDB-AA44-8DA1-CFE072D48BF6}"/>
              </a:ext>
            </a:extLst>
          </p:cNvPr>
          <p:cNvCxnSpPr/>
          <p:nvPr userDrawn="1"/>
        </p:nvCxnSpPr>
        <p:spPr>
          <a:xfrm flipH="1">
            <a:off x="4318000" y="1112838"/>
            <a:ext cx="721042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A536E26D-3D5F-2D46-B6D3-8C87236EF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75" y="1100138"/>
            <a:ext cx="81184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ext, company name&#10;&#10;Description automatically generated">
            <a:extLst>
              <a:ext uri="{FF2B5EF4-FFF2-40B4-BE49-F238E27FC236}">
                <a16:creationId xmlns:a16="http://schemas.microsoft.com/office/drawing/2014/main" id="{0389AC94-72D8-EB44-835E-365F3C4A5E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85463" y="328613"/>
            <a:ext cx="952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4986128"/>
          </a:xfrm>
        </p:spPr>
        <p:txBody>
          <a:bodyPr/>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4332189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CA703-B318-614A-8699-BD8BC352771A}"/>
              </a:ext>
            </a:extLst>
          </p:cNvPr>
          <p:cNvSpPr/>
          <p:nvPr userDrawn="1"/>
        </p:nvSpPr>
        <p:spPr>
          <a:xfrm>
            <a:off x="-39225" y="-41938"/>
            <a:ext cx="4116388" cy="69373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5DE0E7E0-96E3-4840-BCB6-888E384B454E}"/>
              </a:ext>
            </a:extLst>
          </p:cNvPr>
          <p:cNvCxnSpPr/>
          <p:nvPr userDrawn="1"/>
        </p:nvCxnSpPr>
        <p:spPr>
          <a:xfrm flipH="1">
            <a:off x="4318000" y="1112838"/>
            <a:ext cx="721042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2E224D52-C0A5-524D-B30C-439453589B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CDC1DA27-9549-B549-87E0-EDD2BE741F95}"/>
              </a:ext>
            </a:extLst>
          </p:cNvPr>
          <p:cNvPicPr>
            <a:picLocks noChangeAspect="1" noChangeArrowheads="1"/>
          </p:cNvPicPr>
          <p:nvPr userDrawn="1"/>
        </p:nvPicPr>
        <p:blipFill>
          <a:blip r:embed="rId3"/>
          <a:srcRect/>
          <a:stretch/>
        </p:blipFill>
        <p:spPr bwMode="auto">
          <a:xfrm>
            <a:off x="4076700" y="1100413"/>
            <a:ext cx="8126413" cy="57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4986128"/>
          </a:xfrm>
        </p:spPr>
        <p:txBody>
          <a:bodyPr/>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305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85FDE9-29ED-5E44-87DF-49A30F981A9F}"/>
              </a:ext>
            </a:extLst>
          </p:cNvPr>
          <p:cNvSpPr/>
          <p:nvPr userDrawn="1"/>
        </p:nvSpPr>
        <p:spPr>
          <a:xfrm>
            <a:off x="0" y="0"/>
            <a:ext cx="4065588"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47F09E86-7A39-2A44-8D4B-421B3CC944A3}"/>
              </a:ext>
            </a:extLst>
          </p:cNvPr>
          <p:cNvCxnSpPr/>
          <p:nvPr userDrawn="1"/>
        </p:nvCxnSpPr>
        <p:spPr>
          <a:xfrm flipH="1">
            <a:off x="4318000" y="1112838"/>
            <a:ext cx="721042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11">
            <a:extLst>
              <a:ext uri="{FF2B5EF4-FFF2-40B4-BE49-F238E27FC236}">
                <a16:creationId xmlns:a16="http://schemas.microsoft.com/office/drawing/2014/main" id="{61DB0148-466A-F84C-847B-4FC8655AB823}"/>
              </a:ext>
            </a:extLst>
          </p:cNvPr>
          <p:cNvPicPr>
            <a:picLocks noChangeAspect="1" noChangeArrowheads="1"/>
          </p:cNvPicPr>
          <p:nvPr userDrawn="1"/>
        </p:nvPicPr>
        <p:blipFill>
          <a:blip r:embed="rId2"/>
          <a:srcRect/>
          <a:stretch/>
        </p:blipFill>
        <p:spPr bwMode="auto">
          <a:xfrm>
            <a:off x="4071938" y="1077602"/>
            <a:ext cx="8116887" cy="57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ext, company name&#10;&#10;Description automatically generated">
            <a:extLst>
              <a:ext uri="{FF2B5EF4-FFF2-40B4-BE49-F238E27FC236}">
                <a16:creationId xmlns:a16="http://schemas.microsoft.com/office/drawing/2014/main" id="{89A2470E-B85B-2C41-828C-D3DA194824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85463" y="328613"/>
            <a:ext cx="952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393" y="1075038"/>
            <a:ext cx="3932237" cy="4986128"/>
          </a:xfrm>
        </p:spPr>
        <p:txBody>
          <a:bodyPr/>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022598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B735F-9C25-4449-915B-03B790B62436}"/>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5CEBBB3-34E0-4245-AED2-3CA096C4284D}"/>
              </a:ext>
            </a:extLst>
          </p:cNvPr>
          <p:cNvSpPr/>
          <p:nvPr userDrawn="1"/>
        </p:nvSpPr>
        <p:spPr>
          <a:xfrm>
            <a:off x="0" y="1866900"/>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F942BE79-7909-9148-BA89-F1DB94AFE64E}"/>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94BDFF05-9C72-7842-B452-63F1B2253980}"/>
              </a:ext>
            </a:extLst>
          </p:cNvPr>
          <p:cNvSpPr/>
          <p:nvPr userDrawn="1"/>
        </p:nvSpPr>
        <p:spPr>
          <a:xfrm>
            <a:off x="3927475" y="1073150"/>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98F1D2BC-A403-7C4E-8413-48855AB7E8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40C72D3-0E29-F648-BBBB-981CD65A8768}"/>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A1A396AE-3642-4B4D-B12F-68C54891E632}"/>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69163"/>
            <a:ext cx="12192000" cy="1340876"/>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4208569"/>
            <a:ext cx="12192000" cy="826952"/>
          </a:xfrm>
        </p:spPr>
        <p:txBody>
          <a:bodyPr anchor="ctr"/>
          <a:lstStyle>
            <a:lvl1pPr marL="0" indent="0" algn="ctr">
              <a:buNone/>
              <a:defRPr sz="2800">
                <a:solidFill>
                  <a:schemeClr val="bg2">
                    <a:lumMod val="2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9C14E7B8-8C5E-E24B-A69F-A1919C864732}"/>
              </a:ext>
            </a:extLst>
          </p:cNvPr>
          <p:cNvSpPr>
            <a:spLocks noGrp="1"/>
          </p:cNvSpPr>
          <p:nvPr>
            <p:ph type="dt" sz="half" idx="14"/>
          </p:nvPr>
        </p:nvSpPr>
        <p:spPr>
          <a:xfrm>
            <a:off x="838200" y="6356350"/>
            <a:ext cx="2743200" cy="365125"/>
          </a:xfrm>
          <a:prstGeom prst="rect">
            <a:avLst/>
          </a:prstGeom>
        </p:spPr>
        <p:txBody>
          <a:bodyPr/>
          <a:lstStyle>
            <a:lvl1pPr>
              <a:defRPr/>
            </a:lvl1pPr>
          </a:lstStyle>
          <a:p>
            <a:pPr>
              <a:defRPr/>
            </a:pPr>
            <a:fld id="{7D51BB1E-752C-D046-BB6E-DE31ECC83B93}" type="datetime1">
              <a:rPr lang="en-US"/>
              <a:pPr>
                <a:defRPr/>
              </a:pPr>
              <a:t>10/6/2021</a:t>
            </a:fld>
            <a:endParaRPr lang="en-US" dirty="0"/>
          </a:p>
        </p:txBody>
      </p:sp>
      <p:sp>
        <p:nvSpPr>
          <p:cNvPr id="13" name="Footer Placeholder 4">
            <a:extLst>
              <a:ext uri="{FF2B5EF4-FFF2-40B4-BE49-F238E27FC236}">
                <a16:creationId xmlns:a16="http://schemas.microsoft.com/office/drawing/2014/main" id="{9CD91733-DFE7-EF4C-9D03-BDD8FE0C06BB}"/>
              </a:ext>
            </a:extLst>
          </p:cNvPr>
          <p:cNvSpPr>
            <a:spLocks noGrp="1"/>
          </p:cNvSpPr>
          <p:nvPr>
            <p:ph type="ftr" sz="quarter" idx="15"/>
          </p:nvPr>
        </p:nvSpPr>
        <p:spPr>
          <a:xfrm>
            <a:off x="4038600" y="6356350"/>
            <a:ext cx="4114800" cy="365125"/>
          </a:xfrm>
          <a:prstGeom prst="rect">
            <a:avLst/>
          </a:prstGeom>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8C8E7CEB-9056-2140-B4D1-914669E7F380}"/>
              </a:ext>
            </a:extLst>
          </p:cNvPr>
          <p:cNvSpPr>
            <a:spLocks noGrp="1"/>
          </p:cNvSpPr>
          <p:nvPr>
            <p:ph type="sldNum" sz="quarter" idx="16"/>
          </p:nvPr>
        </p:nvSpPr>
        <p:spPr>
          <a:xfrm>
            <a:off x="8153400" y="6356350"/>
            <a:ext cx="2743200" cy="365125"/>
          </a:xfrm>
          <a:prstGeom prst="rect">
            <a:avLst/>
          </a:prstGeom>
        </p:spPr>
        <p:txBody>
          <a:bodyPr/>
          <a:lstStyle>
            <a:lvl1pPr>
              <a:defRPr/>
            </a:lvl1pPr>
          </a:lstStyle>
          <a:p>
            <a:pPr>
              <a:defRPr/>
            </a:pPr>
            <a:fld id="{0F5B4AA5-DC25-594D-9503-274B8D4CA496}" type="slidenum">
              <a:rPr lang="en-US"/>
              <a:pPr>
                <a:defRPr/>
              </a:pPr>
              <a:t>‹#›</a:t>
            </a:fld>
            <a:endParaRPr lang="en-US" dirty="0"/>
          </a:p>
        </p:txBody>
      </p:sp>
    </p:spTree>
    <p:extLst>
      <p:ext uri="{BB962C8B-B14F-4D97-AF65-F5344CB8AC3E}">
        <p14:creationId xmlns:p14="http://schemas.microsoft.com/office/powerpoint/2010/main" val="402762066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523AF-F71B-8642-81C6-A6A59B28C44F}"/>
              </a:ext>
            </a:extLst>
          </p:cNvPr>
          <p:cNvSpPr/>
          <p:nvPr userDrawn="1"/>
        </p:nvSpPr>
        <p:spPr>
          <a:xfrm>
            <a:off x="0" y="1549400"/>
            <a:ext cx="12211050" cy="443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0" descr="A person sitting at a table with a group of people working on laptops&#10;&#10;Description automatically generated with low confidence">
            <a:extLst>
              <a:ext uri="{FF2B5EF4-FFF2-40B4-BE49-F238E27FC236}">
                <a16:creationId xmlns:a16="http://schemas.microsoft.com/office/drawing/2014/main" id="{68E947DE-5CC1-424E-AF52-51AC3AE6DE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79526" y="1689351"/>
            <a:ext cx="5857875"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318228" y="2659117"/>
            <a:ext cx="4114800" cy="2932386"/>
          </a:xfrm>
          <a:prstGeom prst="rect">
            <a:avLst/>
          </a:prstGeom>
        </p:spPr>
        <p:txBody>
          <a:bodyPr>
            <a:normAutofit/>
          </a:bodyPr>
          <a:lstStyle>
            <a:lvl1pPr>
              <a:defRPr sz="1800" b="1">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p:txBody>
      </p:sp>
      <p:pic>
        <p:nvPicPr>
          <p:cNvPr id="9" name="Picture 9">
            <a:extLst>
              <a:ext uri="{FF2B5EF4-FFF2-40B4-BE49-F238E27FC236}">
                <a16:creationId xmlns:a16="http://schemas.microsoft.com/office/drawing/2014/main" id="{7F672C1C-C47F-0049-AEA1-BF4B540CFF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AC66FA33-BE23-BB4F-9261-45DC704CD4A4}"/>
              </a:ext>
            </a:extLst>
          </p:cNvPr>
          <p:cNvCxnSpPr>
            <a:cxnSpLocks/>
          </p:cNvCxnSpPr>
          <p:nvPr userDrawn="1"/>
        </p:nvCxnSpPr>
        <p:spPr>
          <a:xfrm>
            <a:off x="488950" y="10842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13" name="Title 4">
            <a:extLst>
              <a:ext uri="{FF2B5EF4-FFF2-40B4-BE49-F238E27FC236}">
                <a16:creationId xmlns:a16="http://schemas.microsoft.com/office/drawing/2014/main" id="{A41B4716-E2FD-CF45-AE7F-E453627E3C10}"/>
              </a:ext>
            </a:extLst>
          </p:cNvPr>
          <p:cNvSpPr>
            <a:spLocks noGrp="1"/>
          </p:cNvSpPr>
          <p:nvPr>
            <p:ph type="title"/>
          </p:nvPr>
        </p:nvSpPr>
        <p:spPr>
          <a:xfrm>
            <a:off x="975360" y="69012"/>
            <a:ext cx="9784080" cy="1015248"/>
          </a:xfrm>
          <a:prstGeom prst="rect">
            <a:avLst/>
          </a:prstGeom>
        </p:spPr>
        <p:txBody>
          <a:bodyPr anchor="ctr" anchorCtr="0"/>
          <a:lstStyle>
            <a:lvl1pPr algn="l" defTabSz="914400" rtl="0" eaLnBrk="1" latinLnBrk="0" hangingPunct="1">
              <a:lnSpc>
                <a:spcPct val="90000"/>
              </a:lnSpc>
              <a:spcBef>
                <a:spcPct val="0"/>
              </a:spcBef>
              <a:buNone/>
              <a:defRPr lang="en-US" sz="2800" b="1" kern="1200" dirty="0">
                <a:solidFill>
                  <a:schemeClr val="tx1">
                    <a:lumMod val="75000"/>
                    <a:lumOff val="25000"/>
                  </a:schemeClr>
                </a:solidFill>
                <a:latin typeface="Century Gothic" panose="020B0502020202020204" pitchFamily="34" charset="0"/>
                <a:ea typeface="+mj-ea"/>
                <a:cs typeface="+mj-cs"/>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D6260559-BA85-0D4D-87DA-3296E0902E75}"/>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spTree>
    <p:extLst>
      <p:ext uri="{BB962C8B-B14F-4D97-AF65-F5344CB8AC3E}">
        <p14:creationId xmlns:p14="http://schemas.microsoft.com/office/powerpoint/2010/main" val="289715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reenSho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3AB66-0EF6-F641-9FD1-26CE066FA08D}"/>
              </a:ext>
            </a:extLst>
          </p:cNvPr>
          <p:cNvSpPr/>
          <p:nvPr userDrawn="1"/>
        </p:nvSpPr>
        <p:spPr>
          <a:xfrm>
            <a:off x="8126413" y="0"/>
            <a:ext cx="4065587"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a:extLst>
              <a:ext uri="{FF2B5EF4-FFF2-40B4-BE49-F238E27FC236}">
                <a16:creationId xmlns:a16="http://schemas.microsoft.com/office/drawing/2014/main" id="{317509E6-E26E-F44A-B168-D59BC54921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4016A03-9366-0C4F-AA6A-03BCA2D4E513}"/>
              </a:ext>
            </a:extLst>
          </p:cNvPr>
          <p:cNvCxnSpPr>
            <a:cxnSpLocks/>
          </p:cNvCxnSpPr>
          <p:nvPr userDrawn="1"/>
        </p:nvCxnSpPr>
        <p:spPr>
          <a:xfrm>
            <a:off x="488950" y="1084263"/>
            <a:ext cx="741045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grpSp>
        <p:nvGrpSpPr>
          <p:cNvPr id="7" name="Group 11">
            <a:extLst>
              <a:ext uri="{FF2B5EF4-FFF2-40B4-BE49-F238E27FC236}">
                <a16:creationId xmlns:a16="http://schemas.microsoft.com/office/drawing/2014/main" id="{A4CDA811-E8F9-F14E-8DA4-A883A4DF929D}"/>
              </a:ext>
            </a:extLst>
          </p:cNvPr>
          <p:cNvGrpSpPr>
            <a:grpSpLocks/>
          </p:cNvGrpSpPr>
          <p:nvPr userDrawn="1"/>
        </p:nvGrpSpPr>
        <p:grpSpPr bwMode="auto">
          <a:xfrm>
            <a:off x="6478438" y="1817375"/>
            <a:ext cx="4810029" cy="3956362"/>
            <a:chOff x="4994935" y="2060251"/>
            <a:chExt cx="5384069" cy="4428273"/>
          </a:xfrm>
        </p:grpSpPr>
        <p:pic>
          <p:nvPicPr>
            <p:cNvPr id="8" name="Google Shape;94;p2">
              <a:extLst>
                <a:ext uri="{FF2B5EF4-FFF2-40B4-BE49-F238E27FC236}">
                  <a16:creationId xmlns:a16="http://schemas.microsoft.com/office/drawing/2014/main" id="{240AC146-B040-0F42-85C2-D0E8C837798F}"/>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4935" y="2060251"/>
              <a:ext cx="5384069" cy="442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E3B3E6F-35A1-0145-B210-06AF04429C08}"/>
                </a:ext>
              </a:extLst>
            </p:cNvPr>
            <p:cNvSpPr/>
            <p:nvPr userDrawn="1"/>
          </p:nvSpPr>
          <p:spPr>
            <a:xfrm>
              <a:off x="5207631" y="2298330"/>
              <a:ext cx="4952328" cy="2566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4" name="Title 4"/>
          <p:cNvSpPr>
            <a:spLocks noGrp="1"/>
          </p:cNvSpPr>
          <p:nvPr>
            <p:ph type="title"/>
          </p:nvPr>
        </p:nvSpPr>
        <p:spPr>
          <a:xfrm>
            <a:off x="822960" y="18288"/>
            <a:ext cx="9784080" cy="1065838"/>
          </a:xfrm>
          <a:prstGeom prst="rect">
            <a:avLst/>
          </a:prstGeom>
        </p:spPr>
        <p:txBody>
          <a:bodyPr anchor="ctr" anchorCtr="0"/>
          <a:lstStyle>
            <a:lvl1pPr algn="l" defTabSz="914400" rtl="0" eaLnBrk="1" latinLnBrk="0" hangingPunct="1">
              <a:lnSpc>
                <a:spcPct val="90000"/>
              </a:lnSpc>
              <a:spcBef>
                <a:spcPct val="0"/>
              </a:spcBef>
              <a:buNone/>
              <a:defRPr lang="en-US" sz="2800" b="1" kern="1200" dirty="0">
                <a:solidFill>
                  <a:schemeClr val="tx1">
                    <a:lumMod val="75000"/>
                    <a:lumOff val="25000"/>
                  </a:schemeClr>
                </a:solidFill>
                <a:latin typeface="Century Gothic" panose="020B0502020202020204" pitchFamily="34" charset="0"/>
                <a:ea typeface="+mj-ea"/>
                <a:cs typeface="+mj-cs"/>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D84E5D9F-2ADE-AB42-9D5D-D37BE8253B30}"/>
              </a:ext>
            </a:extLst>
          </p:cNvPr>
          <p:cNvSpPr>
            <a:spLocks noGrp="1"/>
          </p:cNvSpPr>
          <p:nvPr>
            <p:ph idx="1"/>
          </p:nvPr>
        </p:nvSpPr>
        <p:spPr>
          <a:xfrm>
            <a:off x="838200" y="1656952"/>
            <a:ext cx="5640238"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0E2D6D2B-C74D-FB47-9479-BB0E00393292}"/>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5" name="Picture 14">
            <a:extLst>
              <a:ext uri="{FF2B5EF4-FFF2-40B4-BE49-F238E27FC236}">
                <a16:creationId xmlns:a16="http://schemas.microsoft.com/office/drawing/2014/main" id="{2C4104A7-4F28-6B4A-A774-91125118296D}"/>
              </a:ext>
            </a:extLst>
          </p:cNvPr>
          <p:cNvPicPr>
            <a:picLocks noChangeAspect="1"/>
          </p:cNvPicPr>
          <p:nvPr userDrawn="1"/>
        </p:nvPicPr>
        <p:blipFill>
          <a:blip r:embed="rId4"/>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130859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creenSho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3AB66-0EF6-F641-9FD1-26CE066FA08D}"/>
              </a:ext>
            </a:extLst>
          </p:cNvPr>
          <p:cNvSpPr/>
          <p:nvPr userDrawn="1"/>
        </p:nvSpPr>
        <p:spPr>
          <a:xfrm>
            <a:off x="8126413" y="0"/>
            <a:ext cx="4065587"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a:extLst>
              <a:ext uri="{FF2B5EF4-FFF2-40B4-BE49-F238E27FC236}">
                <a16:creationId xmlns:a16="http://schemas.microsoft.com/office/drawing/2014/main" id="{317509E6-E26E-F44A-B168-D59BC54921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4016A03-9366-0C4F-AA6A-03BCA2D4E513}"/>
              </a:ext>
            </a:extLst>
          </p:cNvPr>
          <p:cNvCxnSpPr>
            <a:cxnSpLocks/>
          </p:cNvCxnSpPr>
          <p:nvPr userDrawn="1"/>
        </p:nvCxnSpPr>
        <p:spPr>
          <a:xfrm>
            <a:off x="488950" y="1084263"/>
            <a:ext cx="741045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4" name="Title 4"/>
          <p:cNvSpPr>
            <a:spLocks noGrp="1"/>
          </p:cNvSpPr>
          <p:nvPr>
            <p:ph type="title"/>
          </p:nvPr>
        </p:nvSpPr>
        <p:spPr>
          <a:xfrm>
            <a:off x="822960" y="18288"/>
            <a:ext cx="9784080" cy="1065838"/>
          </a:xfrm>
          <a:prstGeom prst="rect">
            <a:avLst/>
          </a:prstGeom>
        </p:spPr>
        <p:txBody>
          <a:bodyPr anchor="ctr" anchorCtr="0"/>
          <a:lstStyle>
            <a:lvl1pPr algn="l" defTabSz="914400" rtl="0" eaLnBrk="1" latinLnBrk="0" hangingPunct="1">
              <a:lnSpc>
                <a:spcPct val="90000"/>
              </a:lnSpc>
              <a:spcBef>
                <a:spcPct val="0"/>
              </a:spcBef>
              <a:buNone/>
              <a:defRPr lang="en-US" sz="2800" b="1" kern="1200" dirty="0">
                <a:solidFill>
                  <a:schemeClr val="tx1">
                    <a:lumMod val="75000"/>
                    <a:lumOff val="25000"/>
                  </a:schemeClr>
                </a:solidFill>
                <a:latin typeface="Century Gothic" panose="020B0502020202020204" pitchFamily="34" charset="0"/>
                <a:ea typeface="+mj-ea"/>
                <a:cs typeface="+mj-cs"/>
              </a:defRPr>
            </a:lvl1pPr>
          </a:lstStyle>
          <a:p>
            <a:r>
              <a:rPr lang="en-US"/>
              <a:t>Click to edit Master title style</a:t>
            </a:r>
            <a:endParaRPr lang="en-US" dirty="0"/>
          </a:p>
        </p:txBody>
      </p:sp>
      <p:pic>
        <p:nvPicPr>
          <p:cNvPr id="12" name="Picture 11" descr="A picture containing text, screenshot, electronics, display&#10;&#10;Description automatically generated">
            <a:extLst>
              <a:ext uri="{FF2B5EF4-FFF2-40B4-BE49-F238E27FC236}">
                <a16:creationId xmlns:a16="http://schemas.microsoft.com/office/drawing/2014/main" id="{CB42E6E1-8598-B84C-BE88-188EB9B53FAB}"/>
              </a:ext>
            </a:extLst>
          </p:cNvPr>
          <p:cNvPicPr>
            <a:picLocks noChangeAspect="1"/>
          </p:cNvPicPr>
          <p:nvPr userDrawn="1"/>
        </p:nvPicPr>
        <p:blipFill>
          <a:blip r:embed="rId3"/>
          <a:stretch>
            <a:fillRect/>
          </a:stretch>
        </p:blipFill>
        <p:spPr>
          <a:xfrm>
            <a:off x="822960" y="1194870"/>
            <a:ext cx="9144000" cy="5892800"/>
          </a:xfrm>
          <a:prstGeom prst="rect">
            <a:avLst/>
          </a:prstGeom>
        </p:spPr>
      </p:pic>
      <p:sp>
        <p:nvSpPr>
          <p:cNvPr id="11" name="Slide Number Placeholder 5">
            <a:extLst>
              <a:ext uri="{FF2B5EF4-FFF2-40B4-BE49-F238E27FC236}">
                <a16:creationId xmlns:a16="http://schemas.microsoft.com/office/drawing/2014/main" id="{8DE43CC8-7AB6-4049-84CC-8889A585AC87}"/>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3" name="Picture 12">
            <a:extLst>
              <a:ext uri="{FF2B5EF4-FFF2-40B4-BE49-F238E27FC236}">
                <a16:creationId xmlns:a16="http://schemas.microsoft.com/office/drawing/2014/main" id="{CD5C4A9E-5CF5-5543-BE3D-568EE536F8D5}"/>
              </a:ext>
            </a:extLst>
          </p:cNvPr>
          <p:cNvPicPr>
            <a:picLocks noChangeAspect="1"/>
          </p:cNvPicPr>
          <p:nvPr userDrawn="1"/>
        </p:nvPicPr>
        <p:blipFill>
          <a:blip r:embed="rId4"/>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80413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C8215-0105-3D4D-B884-572BFD6E4CD7}"/>
              </a:ext>
            </a:extLst>
          </p:cNvPr>
          <p:cNvSpPr/>
          <p:nvPr userDrawn="1"/>
        </p:nvSpPr>
        <p:spPr>
          <a:xfrm>
            <a:off x="10082213" y="0"/>
            <a:ext cx="2136775"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11">
            <a:extLst>
              <a:ext uri="{FF2B5EF4-FFF2-40B4-BE49-F238E27FC236}">
                <a16:creationId xmlns:a16="http://schemas.microsoft.com/office/drawing/2014/main" id="{B1EFC162-C133-FA48-8273-111AB33DBD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8475" y="339725"/>
            <a:ext cx="1023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5D96344-9823-E946-8299-80C099FF0A76}"/>
              </a:ext>
            </a:extLst>
          </p:cNvPr>
          <p:cNvCxnSpPr>
            <a:cxnSpLocks/>
          </p:cNvCxnSpPr>
          <p:nvPr userDrawn="1"/>
        </p:nvCxnSpPr>
        <p:spPr>
          <a:xfrm>
            <a:off x="515938" y="1096963"/>
            <a:ext cx="937895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838200" y="18256"/>
            <a:ext cx="10515600" cy="1092088"/>
          </a:xfrm>
        </p:spPr>
        <p:txBody>
          <a:bodyPr>
            <a:normAutofit/>
          </a:bodyPr>
          <a:lstStyle>
            <a:lvl1pPr>
              <a:defRPr sz="2800" b="1">
                <a:latin typeface="Century Gothic" panose="020B0502020202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838200" y="1674415"/>
            <a:ext cx="5834063"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D6D2430B-4D35-0749-9364-C3AC98495EB0}"/>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7" name="Picture 16">
            <a:extLst>
              <a:ext uri="{FF2B5EF4-FFF2-40B4-BE49-F238E27FC236}">
                <a16:creationId xmlns:a16="http://schemas.microsoft.com/office/drawing/2014/main" id="{47133E15-3A6E-8E4D-8D9E-D6BE56B541C9}"/>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386643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1957DA22-7EB3-3D40-B7BA-C1D2E4516C0D}"/>
              </a:ext>
            </a:extLst>
          </p:cNvPr>
          <p:cNvGrpSpPr>
            <a:grpSpLocks/>
          </p:cNvGrpSpPr>
          <p:nvPr userDrawn="1"/>
        </p:nvGrpSpPr>
        <p:grpSpPr bwMode="auto">
          <a:xfrm>
            <a:off x="5140325" y="4210051"/>
            <a:ext cx="1795463" cy="1795462"/>
            <a:chOff x="3827463" y="963613"/>
            <a:chExt cx="1795462" cy="1795462"/>
          </a:xfrm>
        </p:grpSpPr>
        <p:sp>
          <p:nvSpPr>
            <p:cNvPr id="8" name="Oval 7">
              <a:extLst>
                <a:ext uri="{FF2B5EF4-FFF2-40B4-BE49-F238E27FC236}">
                  <a16:creationId xmlns:a16="http://schemas.microsoft.com/office/drawing/2014/main" id="{4A44BF07-0DD4-214B-9ED5-477769D5C0CB}"/>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ADDE2EE-03D1-6B46-BBDE-448E10432FCF}"/>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1F892602-CAA1-0B4B-B8FB-4F76962E8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013995"/>
            <a:ext cx="12192000" cy="2096043"/>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012A331F-0349-CA48-AA39-08AAD5B214AE}"/>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spTree>
    <p:extLst>
      <p:ext uri="{BB962C8B-B14F-4D97-AF65-F5344CB8AC3E}">
        <p14:creationId xmlns:p14="http://schemas.microsoft.com/office/powerpoint/2010/main" val="1687074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A">
    <p:bg>
      <p:bgPr>
        <a:solidFill>
          <a:srgbClr val="5B9BD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40975E-9098-1B4C-AEB7-F62308046CB8}"/>
              </a:ext>
            </a:extLst>
          </p:cNvPr>
          <p:cNvSpPr/>
          <p:nvPr userDrawn="1"/>
        </p:nvSpPr>
        <p:spPr>
          <a:xfrm>
            <a:off x="0" y="-28575"/>
            <a:ext cx="12192000" cy="6886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628F2D4-E7D9-CA47-891D-2201C66349E1}"/>
              </a:ext>
            </a:extLst>
          </p:cNvPr>
          <p:cNvSpPr/>
          <p:nvPr userDrawn="1"/>
        </p:nvSpPr>
        <p:spPr>
          <a:xfrm>
            <a:off x="0" y="1876425"/>
            <a:ext cx="12192000" cy="3281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3">
            <a:extLst>
              <a:ext uri="{FF2B5EF4-FFF2-40B4-BE49-F238E27FC236}">
                <a16:creationId xmlns:a16="http://schemas.microsoft.com/office/drawing/2014/main" id="{D396F273-755D-7543-8739-4354352DD387}"/>
              </a:ext>
            </a:extLst>
          </p:cNvPr>
          <p:cNvGrpSpPr/>
          <p:nvPr userDrawn="1"/>
        </p:nvGrpSpPr>
        <p:grpSpPr>
          <a:xfrm>
            <a:off x="3827463" y="4194088"/>
            <a:ext cx="1795462" cy="1795462"/>
            <a:chOff x="3827463" y="963613"/>
            <a:chExt cx="1795462" cy="1795462"/>
          </a:xfrm>
        </p:grpSpPr>
        <p:sp>
          <p:nvSpPr>
            <p:cNvPr id="7" name="Oval 6">
              <a:extLst>
                <a:ext uri="{FF2B5EF4-FFF2-40B4-BE49-F238E27FC236}">
                  <a16:creationId xmlns:a16="http://schemas.microsoft.com/office/drawing/2014/main" id="{157BE18A-C3E2-844C-B0FD-CBEC036A12D3}"/>
                </a:ext>
              </a:extLst>
            </p:cNvPr>
            <p:cNvSpPr/>
            <p:nvPr userDrawn="1"/>
          </p:nvSpPr>
          <p:spPr>
            <a:xfrm>
              <a:off x="3827463" y="963613"/>
              <a:ext cx="1795462" cy="1795462"/>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1F1FA0E5-74F1-004F-AE1A-38AC1D40647C}"/>
                </a:ext>
              </a:extLst>
            </p:cNvPr>
            <p:cNvSpPr/>
            <p:nvPr userDrawn="1"/>
          </p:nvSpPr>
          <p:spPr>
            <a:xfrm>
              <a:off x="3927475" y="1073150"/>
              <a:ext cx="1589088" cy="1587500"/>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FDC24FEF-5767-9842-8CAE-48B905D0D5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1990847"/>
            <a:ext cx="12192000" cy="2084868"/>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95763CC-115B-6F4E-B75C-E763D30CF93C}"/>
              </a:ext>
            </a:extLst>
          </p:cNvPr>
          <p:cNvPicPr>
            <a:picLocks noChangeAspect="1"/>
          </p:cNvPicPr>
          <p:nvPr userDrawn="1"/>
        </p:nvPicPr>
        <p:blipFill>
          <a:blip r:embed="rId3"/>
          <a:stretch>
            <a:fillRect/>
          </a:stretch>
        </p:blipFill>
        <p:spPr>
          <a:xfrm>
            <a:off x="6496844" y="4172112"/>
            <a:ext cx="1828800" cy="1828800"/>
          </a:xfrm>
          <a:prstGeom prst="rect">
            <a:avLst/>
          </a:prstGeom>
        </p:spPr>
      </p:pic>
    </p:spTree>
    <p:extLst>
      <p:ext uri="{BB962C8B-B14F-4D97-AF65-F5344CB8AC3E}">
        <p14:creationId xmlns:p14="http://schemas.microsoft.com/office/powerpoint/2010/main" val="3627009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xit Slide 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B4917-842D-9F4F-9F6C-69B97833778C}"/>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580EE016-1351-4F4D-929E-1B71E50860CB}"/>
              </a:ext>
            </a:extLst>
          </p:cNvPr>
          <p:cNvSpPr/>
          <p:nvPr userDrawn="1"/>
        </p:nvSpPr>
        <p:spPr>
          <a:xfrm>
            <a:off x="0" y="1866900"/>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955EEC42-E6CE-FE42-8813-0EB56BD5504F}"/>
              </a:ext>
            </a:extLst>
          </p:cNvPr>
          <p:cNvSpPr/>
          <p:nvPr userDrawn="1"/>
        </p:nvSpPr>
        <p:spPr>
          <a:xfrm>
            <a:off x="3827463" y="420846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4148D1F2-9597-4A46-8EA4-087F35363329}"/>
              </a:ext>
            </a:extLst>
          </p:cNvPr>
          <p:cNvSpPr/>
          <p:nvPr userDrawn="1"/>
        </p:nvSpPr>
        <p:spPr>
          <a:xfrm>
            <a:off x="3927475" y="4318000"/>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4">
            <a:extLst>
              <a:ext uri="{FF2B5EF4-FFF2-40B4-BE49-F238E27FC236}">
                <a16:creationId xmlns:a16="http://schemas.microsoft.com/office/drawing/2014/main" id="{8C3463A1-D2A5-9146-82E5-E201BC8CAA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473551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0DA94145-F7AD-C44C-A974-647EF0C0F6AB}"/>
              </a:ext>
            </a:extLst>
          </p:cNvPr>
          <p:cNvSpPr/>
          <p:nvPr userDrawn="1"/>
        </p:nvSpPr>
        <p:spPr>
          <a:xfrm>
            <a:off x="6516688" y="421322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FE269A91-C4B6-8245-82A9-B1A4FAE90BE0}"/>
              </a:ext>
            </a:extLst>
          </p:cNvPr>
          <p:cNvSpPr/>
          <p:nvPr userDrawn="1"/>
        </p:nvSpPr>
        <p:spPr>
          <a:xfrm>
            <a:off x="6616700" y="432276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013995"/>
            <a:ext cx="12192000" cy="2096044"/>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1642138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xit Slide 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C1DDC0-498B-0A47-8508-0CB10676220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248C2681-C853-CB4A-837C-C89ABE1908F7}"/>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1C1077DC-8C14-C84B-9A4D-A8DFC2B10D4E}"/>
              </a:ext>
            </a:extLst>
          </p:cNvPr>
          <p:cNvSpPr/>
          <p:nvPr userDrawn="1"/>
        </p:nvSpPr>
        <p:spPr>
          <a:xfrm>
            <a:off x="3827463" y="4206875"/>
            <a:ext cx="1795462" cy="1795463"/>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141E7EA5-66D7-424F-8E6C-35E656369C72}"/>
              </a:ext>
            </a:extLst>
          </p:cNvPr>
          <p:cNvSpPr/>
          <p:nvPr userDrawn="1"/>
        </p:nvSpPr>
        <p:spPr>
          <a:xfrm>
            <a:off x="3927475" y="4316413"/>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4">
            <a:extLst>
              <a:ext uri="{FF2B5EF4-FFF2-40B4-BE49-F238E27FC236}">
                <a16:creationId xmlns:a16="http://schemas.microsoft.com/office/drawing/2014/main" id="{88A08BF1-D5FF-CD47-AA9F-9506F6AF2A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4733925"/>
            <a:ext cx="1235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A8B55271-E31C-1341-B2B3-DC67A5B93439}"/>
              </a:ext>
            </a:extLst>
          </p:cNvPr>
          <p:cNvSpPr/>
          <p:nvPr userDrawn="1"/>
        </p:nvSpPr>
        <p:spPr>
          <a:xfrm>
            <a:off x="6516688" y="4211638"/>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91EEA290-1202-EB4C-A520-B5E93F3DF3DE}"/>
              </a:ext>
            </a:extLst>
          </p:cNvPr>
          <p:cNvSpPr/>
          <p:nvPr userDrawn="1"/>
        </p:nvSpPr>
        <p:spPr>
          <a:xfrm>
            <a:off x="6616700" y="4321175"/>
            <a:ext cx="1589088" cy="158908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1967697"/>
            <a:ext cx="12192000" cy="2142342"/>
          </a:xfrm>
        </p:spPr>
        <p:txBody>
          <a:bodyPr>
            <a:normAutofit/>
          </a:bodyPr>
          <a:lstStyle>
            <a:lvl1pPr algn="ctr">
              <a:defRPr sz="4000">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15597215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3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27D84C-D7B7-684A-9695-968DD19000A9}"/>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A87901C5-3BE4-AC4B-8B49-27B767EF0F84}"/>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73B5BBD1-FA15-DA4E-B9A9-1CAEA41BE4EE}"/>
              </a:ext>
            </a:extLst>
          </p:cNvPr>
          <p:cNvGrpSpPr>
            <a:grpSpLocks/>
          </p:cNvGrpSpPr>
          <p:nvPr userDrawn="1"/>
        </p:nvGrpSpPr>
        <p:grpSpPr bwMode="auto">
          <a:xfrm>
            <a:off x="2451100" y="4250532"/>
            <a:ext cx="1795463" cy="1795462"/>
            <a:chOff x="3827463" y="963613"/>
            <a:chExt cx="1795462" cy="1795462"/>
          </a:xfrm>
        </p:grpSpPr>
        <p:sp>
          <p:nvSpPr>
            <p:cNvPr id="8" name="Oval 7">
              <a:extLst>
                <a:ext uri="{FF2B5EF4-FFF2-40B4-BE49-F238E27FC236}">
                  <a16:creationId xmlns:a16="http://schemas.microsoft.com/office/drawing/2014/main" id="{5B2C11AF-A120-984E-B65F-7C4E7657EE66}"/>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05A3634-6255-5241-B215-BFDBD9568FC3}"/>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BC956589-7497-7045-ABCD-6826E37F16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5">
            <a:extLst>
              <a:ext uri="{FF2B5EF4-FFF2-40B4-BE49-F238E27FC236}">
                <a16:creationId xmlns:a16="http://schemas.microsoft.com/office/drawing/2014/main" id="{5972B425-EA2C-8644-B5A8-33445B582BB2}"/>
              </a:ext>
            </a:extLst>
          </p:cNvPr>
          <p:cNvGrpSpPr>
            <a:grpSpLocks/>
          </p:cNvGrpSpPr>
          <p:nvPr userDrawn="1"/>
        </p:nvGrpSpPr>
        <p:grpSpPr bwMode="auto">
          <a:xfrm>
            <a:off x="5140325" y="4255294"/>
            <a:ext cx="1795463" cy="1797050"/>
            <a:chOff x="6516688" y="968375"/>
            <a:chExt cx="1795462" cy="1797050"/>
          </a:xfrm>
        </p:grpSpPr>
        <p:sp>
          <p:nvSpPr>
            <p:cNvPr id="12" name="Oval 11">
              <a:extLst>
                <a:ext uri="{FF2B5EF4-FFF2-40B4-BE49-F238E27FC236}">
                  <a16:creationId xmlns:a16="http://schemas.microsoft.com/office/drawing/2014/main" id="{D0431B05-E09B-1E44-974C-435BE352D77B}"/>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a:extLst>
                <a:ext uri="{FF2B5EF4-FFF2-40B4-BE49-F238E27FC236}">
                  <a16:creationId xmlns:a16="http://schemas.microsoft.com/office/drawing/2014/main" id="{246CD5F1-4AFF-7A4B-9EE9-FEB3A6CF3842}"/>
                </a:ext>
              </a:extLst>
            </p:cNvPr>
            <p:cNvSpPr/>
            <p:nvPr userDrawn="1"/>
          </p:nvSpPr>
          <p:spPr>
            <a:xfrm>
              <a:off x="6616701" y="1077913"/>
              <a:ext cx="1589086"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18">
            <a:extLst>
              <a:ext uri="{FF2B5EF4-FFF2-40B4-BE49-F238E27FC236}">
                <a16:creationId xmlns:a16="http://schemas.microsoft.com/office/drawing/2014/main" id="{ADA1C029-7A3C-DC46-9C38-8847178973DA}"/>
              </a:ext>
            </a:extLst>
          </p:cNvPr>
          <p:cNvGrpSpPr>
            <a:grpSpLocks/>
          </p:cNvGrpSpPr>
          <p:nvPr userDrawn="1"/>
        </p:nvGrpSpPr>
        <p:grpSpPr bwMode="auto">
          <a:xfrm>
            <a:off x="7829550" y="4244182"/>
            <a:ext cx="1795463" cy="1797050"/>
            <a:chOff x="6516688" y="968375"/>
            <a:chExt cx="1795462" cy="1797050"/>
          </a:xfrm>
        </p:grpSpPr>
        <p:sp>
          <p:nvSpPr>
            <p:cNvPr id="16" name="Oval 15">
              <a:extLst>
                <a:ext uri="{FF2B5EF4-FFF2-40B4-BE49-F238E27FC236}">
                  <a16:creationId xmlns:a16="http://schemas.microsoft.com/office/drawing/2014/main" id="{B5667241-E6D4-2C47-98E6-21AFEE7B1928}"/>
                </a:ext>
              </a:extLst>
            </p:cNvPr>
            <p:cNvSpPr/>
            <p:nvPr userDrawn="1"/>
          </p:nvSpPr>
          <p:spPr>
            <a:xfrm>
              <a:off x="6516688" y="968375"/>
              <a:ext cx="1795462" cy="1797050"/>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C5EC1057-5ED8-954A-9A84-F7CC34D2B2B1}"/>
                </a:ext>
              </a:extLst>
            </p:cNvPr>
            <p:cNvSpPr/>
            <p:nvPr userDrawn="1"/>
          </p:nvSpPr>
          <p:spPr>
            <a:xfrm>
              <a:off x="6616701" y="1077912"/>
              <a:ext cx="1589086" cy="1589088"/>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Title 1"/>
          <p:cNvSpPr>
            <a:spLocks noGrp="1"/>
          </p:cNvSpPr>
          <p:nvPr>
            <p:ph type="ctrTitle"/>
          </p:nvPr>
        </p:nvSpPr>
        <p:spPr>
          <a:xfrm>
            <a:off x="0" y="2025571"/>
            <a:ext cx="12192000" cy="2084468"/>
          </a:xfrm>
        </p:spPr>
        <p:txBody>
          <a:bodyPr>
            <a:normAutofit/>
          </a:bodyPr>
          <a:lstStyle>
            <a:lvl1pPr algn="ctr">
              <a:defRPr sz="4000">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28367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3BED5E-E1DE-794E-97FE-EFAEBABFEB9D}"/>
              </a:ext>
            </a:extLst>
          </p:cNvPr>
          <p:cNvSpPr/>
          <p:nvPr userDrawn="1"/>
        </p:nvSpPr>
        <p:spPr>
          <a:xfrm>
            <a:off x="0" y="0"/>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D74C87B3-DE34-3049-855D-F1F9936B0C5A}"/>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C4D68068-36FA-2548-BD06-490669CC3588}"/>
              </a:ext>
            </a:extLst>
          </p:cNvPr>
          <p:cNvSpPr/>
          <p:nvPr userDrawn="1"/>
        </p:nvSpPr>
        <p:spPr>
          <a:xfrm>
            <a:off x="3827463" y="963613"/>
            <a:ext cx="1828800" cy="18288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C8E14FB7-9737-5848-BABB-7D0C9375F2BA}"/>
              </a:ext>
            </a:extLst>
          </p:cNvPr>
          <p:cNvSpPr/>
          <p:nvPr userDrawn="1"/>
        </p:nvSpPr>
        <p:spPr>
          <a:xfrm>
            <a:off x="3947319" y="1096068"/>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7210C464-B626-9341-8724-2A72E0C457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769163"/>
            <a:ext cx="12192000" cy="1340876"/>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4208569"/>
            <a:ext cx="12192000" cy="826952"/>
          </a:xfrm>
        </p:spPr>
        <p:txBody>
          <a:bodyPr anchor="ctr"/>
          <a:lstStyle>
            <a:lvl1pPr marL="0" indent="0" algn="ctr">
              <a:buNone/>
              <a:defRPr sz="28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034CA83C-5652-7A48-99E1-973DEF20A833}"/>
              </a:ext>
            </a:extLst>
          </p:cNvPr>
          <p:cNvSpPr>
            <a:spLocks noGrp="1"/>
          </p:cNvSpPr>
          <p:nvPr>
            <p:ph type="dt" sz="half" idx="14"/>
          </p:nvPr>
        </p:nvSpPr>
        <p:spPr>
          <a:xfrm>
            <a:off x="838200" y="6356350"/>
            <a:ext cx="2743200" cy="365125"/>
          </a:xfrm>
          <a:prstGeom prst="rect">
            <a:avLst/>
          </a:prstGeom>
        </p:spPr>
        <p:txBody>
          <a:bodyPr/>
          <a:lstStyle>
            <a:lvl1pPr>
              <a:defRPr/>
            </a:lvl1pPr>
          </a:lstStyle>
          <a:p>
            <a:pPr>
              <a:defRPr/>
            </a:pPr>
            <a:fld id="{1BB36A1C-5E51-B849-90C8-8CD54FAB0F6F}" type="datetime1">
              <a:rPr lang="en-US"/>
              <a:pPr>
                <a:defRPr/>
              </a:pPr>
              <a:t>10/6/2021</a:t>
            </a:fld>
            <a:endParaRPr lang="en-US" dirty="0"/>
          </a:p>
        </p:txBody>
      </p:sp>
      <p:sp>
        <p:nvSpPr>
          <p:cNvPr id="13" name="Footer Placeholder 4">
            <a:extLst>
              <a:ext uri="{FF2B5EF4-FFF2-40B4-BE49-F238E27FC236}">
                <a16:creationId xmlns:a16="http://schemas.microsoft.com/office/drawing/2014/main" id="{43098045-DACC-3747-96F3-FF23AF41023F}"/>
              </a:ext>
            </a:extLst>
          </p:cNvPr>
          <p:cNvSpPr>
            <a:spLocks noGrp="1"/>
          </p:cNvSpPr>
          <p:nvPr>
            <p:ph type="ftr" sz="quarter" idx="15"/>
          </p:nvPr>
        </p:nvSpPr>
        <p:spPr>
          <a:xfrm>
            <a:off x="4038600" y="6356350"/>
            <a:ext cx="4114800" cy="365125"/>
          </a:xfrm>
          <a:prstGeom prst="rect">
            <a:avLst/>
          </a:prstGeom>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01A866E4-9BE1-7A4F-9F1C-C20FE0172DC1}"/>
              </a:ext>
            </a:extLst>
          </p:cNvPr>
          <p:cNvSpPr>
            <a:spLocks noGrp="1"/>
          </p:cNvSpPr>
          <p:nvPr>
            <p:ph type="sldNum" sz="quarter" idx="16"/>
          </p:nvPr>
        </p:nvSpPr>
        <p:spPr>
          <a:xfrm>
            <a:off x="8153400" y="6356350"/>
            <a:ext cx="2743200" cy="365125"/>
          </a:xfrm>
          <a:prstGeom prst="rect">
            <a:avLst/>
          </a:prstGeom>
        </p:spPr>
        <p:txBody>
          <a:bodyPr/>
          <a:lstStyle>
            <a:lvl1pPr>
              <a:defRPr/>
            </a:lvl1pPr>
          </a:lstStyle>
          <a:p>
            <a:pPr>
              <a:defRPr/>
            </a:pPr>
            <a:fld id="{5955D409-9616-114C-8C3E-8AECE4AE6560}" type="slidenum">
              <a:rPr lang="en-US"/>
              <a:pPr>
                <a:defRPr/>
              </a:pPr>
              <a:t>‹#›</a:t>
            </a:fld>
            <a:endParaRPr lang="en-US" dirty="0"/>
          </a:p>
        </p:txBody>
      </p:sp>
      <p:pic>
        <p:nvPicPr>
          <p:cNvPr id="17" name="Picture 16">
            <a:extLst>
              <a:ext uri="{FF2B5EF4-FFF2-40B4-BE49-F238E27FC236}">
                <a16:creationId xmlns:a16="http://schemas.microsoft.com/office/drawing/2014/main" id="{5808A667-ACAE-CA4B-BAE4-A0558C52D25D}"/>
              </a:ext>
            </a:extLst>
          </p:cNvPr>
          <p:cNvPicPr>
            <a:picLocks noChangeAspect="1"/>
          </p:cNvPicPr>
          <p:nvPr userDrawn="1"/>
        </p:nvPicPr>
        <p:blipFill>
          <a:blip r:embed="rId3"/>
          <a:stretch>
            <a:fillRect/>
          </a:stretch>
        </p:blipFill>
        <p:spPr>
          <a:xfrm>
            <a:off x="6516688" y="963613"/>
            <a:ext cx="1828800" cy="1828800"/>
          </a:xfrm>
          <a:prstGeom prst="rect">
            <a:avLst/>
          </a:prstGeom>
        </p:spPr>
      </p:pic>
    </p:spTree>
    <p:extLst>
      <p:ext uri="{BB962C8B-B14F-4D97-AF65-F5344CB8AC3E}">
        <p14:creationId xmlns:p14="http://schemas.microsoft.com/office/powerpoint/2010/main" val="314474662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27D84C-D7B7-684A-9695-968DD19000A9}"/>
              </a:ext>
            </a:extLst>
          </p:cNvPr>
          <p:cNvSpPr/>
          <p:nvPr userDrawn="1"/>
        </p:nvSpPr>
        <p:spPr>
          <a:xfrm>
            <a:off x="0" y="1809"/>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A87901C5-3BE4-AC4B-8B49-27B767EF0F84}"/>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73B5BBD1-FA15-DA4E-B9A9-1CAEA41BE4EE}"/>
              </a:ext>
            </a:extLst>
          </p:cNvPr>
          <p:cNvGrpSpPr>
            <a:grpSpLocks/>
          </p:cNvGrpSpPr>
          <p:nvPr userDrawn="1"/>
        </p:nvGrpSpPr>
        <p:grpSpPr bwMode="auto">
          <a:xfrm>
            <a:off x="2451100" y="963613"/>
            <a:ext cx="1795463" cy="1795462"/>
            <a:chOff x="3827463" y="963613"/>
            <a:chExt cx="1795462" cy="1795462"/>
          </a:xfrm>
        </p:grpSpPr>
        <p:sp>
          <p:nvSpPr>
            <p:cNvPr id="8" name="Oval 7">
              <a:extLst>
                <a:ext uri="{FF2B5EF4-FFF2-40B4-BE49-F238E27FC236}">
                  <a16:creationId xmlns:a16="http://schemas.microsoft.com/office/drawing/2014/main" id="{5B2C11AF-A120-984E-B65F-7C4E7657EE66}"/>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05A3634-6255-5241-B215-BFDBD9568FC3}"/>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BC956589-7497-7045-ABCD-6826E37F16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5">
            <a:extLst>
              <a:ext uri="{FF2B5EF4-FFF2-40B4-BE49-F238E27FC236}">
                <a16:creationId xmlns:a16="http://schemas.microsoft.com/office/drawing/2014/main" id="{5972B425-EA2C-8644-B5A8-33445B582BB2}"/>
              </a:ext>
            </a:extLst>
          </p:cNvPr>
          <p:cNvGrpSpPr>
            <a:grpSpLocks/>
          </p:cNvGrpSpPr>
          <p:nvPr userDrawn="1"/>
        </p:nvGrpSpPr>
        <p:grpSpPr bwMode="auto">
          <a:xfrm>
            <a:off x="5140325" y="968375"/>
            <a:ext cx="1795463" cy="1797050"/>
            <a:chOff x="6516688" y="968375"/>
            <a:chExt cx="1795462" cy="1797050"/>
          </a:xfrm>
        </p:grpSpPr>
        <p:sp>
          <p:nvSpPr>
            <p:cNvPr id="12" name="Oval 11">
              <a:extLst>
                <a:ext uri="{FF2B5EF4-FFF2-40B4-BE49-F238E27FC236}">
                  <a16:creationId xmlns:a16="http://schemas.microsoft.com/office/drawing/2014/main" id="{D0431B05-E09B-1E44-974C-435BE352D77B}"/>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a:extLst>
                <a:ext uri="{FF2B5EF4-FFF2-40B4-BE49-F238E27FC236}">
                  <a16:creationId xmlns:a16="http://schemas.microsoft.com/office/drawing/2014/main" id="{246CD5F1-4AFF-7A4B-9EE9-FEB3A6CF3842}"/>
                </a:ext>
              </a:extLst>
            </p:cNvPr>
            <p:cNvSpPr/>
            <p:nvPr userDrawn="1"/>
          </p:nvSpPr>
          <p:spPr>
            <a:xfrm>
              <a:off x="6616701" y="1077913"/>
              <a:ext cx="1589086"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18">
            <a:extLst>
              <a:ext uri="{FF2B5EF4-FFF2-40B4-BE49-F238E27FC236}">
                <a16:creationId xmlns:a16="http://schemas.microsoft.com/office/drawing/2014/main" id="{ADA1C029-7A3C-DC46-9C38-8847178973DA}"/>
              </a:ext>
            </a:extLst>
          </p:cNvPr>
          <p:cNvGrpSpPr>
            <a:grpSpLocks/>
          </p:cNvGrpSpPr>
          <p:nvPr userDrawn="1"/>
        </p:nvGrpSpPr>
        <p:grpSpPr bwMode="auto">
          <a:xfrm>
            <a:off x="7829551" y="957263"/>
            <a:ext cx="1795463" cy="1797050"/>
            <a:chOff x="6516689" y="968375"/>
            <a:chExt cx="1795462" cy="1797050"/>
          </a:xfrm>
          <a:solidFill>
            <a:srgbClr val="492365"/>
          </a:solidFill>
        </p:grpSpPr>
        <p:sp>
          <p:nvSpPr>
            <p:cNvPr id="16" name="Oval 15">
              <a:extLst>
                <a:ext uri="{FF2B5EF4-FFF2-40B4-BE49-F238E27FC236}">
                  <a16:creationId xmlns:a16="http://schemas.microsoft.com/office/drawing/2014/main" id="{B5667241-E6D4-2C47-98E6-21AFEE7B1928}"/>
                </a:ext>
              </a:extLst>
            </p:cNvPr>
            <p:cNvSpPr/>
            <p:nvPr userDrawn="1"/>
          </p:nvSpPr>
          <p:spPr>
            <a:xfrm>
              <a:off x="6516689" y="968375"/>
              <a:ext cx="1795462" cy="17970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C5EC1057-5ED8-954A-9A84-F7CC34D2B2B1}"/>
                </a:ext>
              </a:extLst>
            </p:cNvPr>
            <p:cNvSpPr/>
            <p:nvPr userDrawn="1"/>
          </p:nvSpPr>
          <p:spPr>
            <a:xfrm>
              <a:off x="6616701" y="1077912"/>
              <a:ext cx="1589086" cy="1589088"/>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Title 1"/>
          <p:cNvSpPr>
            <a:spLocks noGrp="1"/>
          </p:cNvSpPr>
          <p:nvPr>
            <p:ph type="ctrTitle"/>
          </p:nvPr>
        </p:nvSpPr>
        <p:spPr>
          <a:xfrm>
            <a:off x="0" y="2759637"/>
            <a:ext cx="12192000" cy="1350401"/>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4269850"/>
            <a:ext cx="12192000" cy="765671"/>
          </a:xfrm>
        </p:spPr>
        <p:txBody>
          <a:bodyPr anchor="ctr"/>
          <a:lstStyle>
            <a:lvl1pPr marL="0" indent="0" algn="ctr">
              <a:buNone/>
              <a:defRPr sz="28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C106D97E-E77E-F840-85D6-F750D55D5D56}"/>
              </a:ext>
            </a:extLst>
          </p:cNvPr>
          <p:cNvSpPr>
            <a:spLocks noGrp="1"/>
          </p:cNvSpPr>
          <p:nvPr>
            <p:ph type="dt" sz="half" idx="14"/>
          </p:nvPr>
        </p:nvSpPr>
        <p:spPr>
          <a:xfrm>
            <a:off x="838200" y="6356350"/>
            <a:ext cx="2743200" cy="365125"/>
          </a:xfrm>
          <a:prstGeom prst="rect">
            <a:avLst/>
          </a:prstGeom>
        </p:spPr>
        <p:txBody>
          <a:bodyPr/>
          <a:lstStyle>
            <a:lvl1pPr>
              <a:defRPr/>
            </a:lvl1pPr>
          </a:lstStyle>
          <a:p>
            <a:pPr>
              <a:defRPr/>
            </a:pPr>
            <a:fld id="{FDC1E7A4-15B4-354C-A7E5-F61F265BF65F}" type="datetime1">
              <a:rPr lang="en-US"/>
              <a:pPr>
                <a:defRPr/>
              </a:pPr>
              <a:t>10/6/2021</a:t>
            </a:fld>
            <a:endParaRPr lang="en-US" dirty="0"/>
          </a:p>
        </p:txBody>
      </p:sp>
      <p:sp>
        <p:nvSpPr>
          <p:cNvPr id="19" name="Footer Placeholder 4">
            <a:extLst>
              <a:ext uri="{FF2B5EF4-FFF2-40B4-BE49-F238E27FC236}">
                <a16:creationId xmlns:a16="http://schemas.microsoft.com/office/drawing/2014/main" id="{108191B4-9902-A941-B140-1C84C32F7451}"/>
              </a:ext>
            </a:extLst>
          </p:cNvPr>
          <p:cNvSpPr>
            <a:spLocks noGrp="1"/>
          </p:cNvSpPr>
          <p:nvPr>
            <p:ph type="ftr" sz="quarter" idx="15"/>
          </p:nvPr>
        </p:nvSpPr>
        <p:spPr>
          <a:xfrm>
            <a:off x="4038600" y="6356350"/>
            <a:ext cx="4114800" cy="365125"/>
          </a:xfrm>
          <a:prstGeom prst="rect">
            <a:avLst/>
          </a:prstGeom>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63698FFC-5E07-2543-87FC-6A6C66B81F86}"/>
              </a:ext>
            </a:extLst>
          </p:cNvPr>
          <p:cNvSpPr>
            <a:spLocks noGrp="1"/>
          </p:cNvSpPr>
          <p:nvPr>
            <p:ph type="sldNum" sz="quarter" idx="16"/>
          </p:nvPr>
        </p:nvSpPr>
        <p:spPr>
          <a:xfrm>
            <a:off x="8153400" y="6356350"/>
            <a:ext cx="2743200" cy="365125"/>
          </a:xfrm>
          <a:prstGeom prst="rect">
            <a:avLst/>
          </a:prstGeom>
        </p:spPr>
        <p:txBody>
          <a:bodyPr/>
          <a:lstStyle>
            <a:lvl1pPr>
              <a:defRPr/>
            </a:lvl1pPr>
          </a:lstStyle>
          <a:p>
            <a:pPr>
              <a:defRPr/>
            </a:pPr>
            <a:fld id="{B1A98F4F-01A8-DF4B-BCF6-7A475D6E63E4}" type="slidenum">
              <a:rPr lang="en-US"/>
              <a:pPr>
                <a:defRPr/>
              </a:pPr>
              <a:t>‹#›</a:t>
            </a:fld>
            <a:endParaRPr lang="en-US" dirty="0"/>
          </a:p>
        </p:txBody>
      </p:sp>
      <p:pic>
        <p:nvPicPr>
          <p:cNvPr id="25" name="Picture 24">
            <a:extLst>
              <a:ext uri="{FF2B5EF4-FFF2-40B4-BE49-F238E27FC236}">
                <a16:creationId xmlns:a16="http://schemas.microsoft.com/office/drawing/2014/main" id="{A80DA7A2-CB47-0540-B000-E9DDB5808C7C}"/>
              </a:ext>
            </a:extLst>
          </p:cNvPr>
          <p:cNvPicPr>
            <a:picLocks noChangeAspect="1"/>
          </p:cNvPicPr>
          <p:nvPr userDrawn="1"/>
        </p:nvPicPr>
        <p:blipFill>
          <a:blip r:embed="rId3"/>
          <a:stretch>
            <a:fillRect/>
          </a:stretch>
        </p:blipFill>
        <p:spPr>
          <a:xfrm>
            <a:off x="7829550" y="957263"/>
            <a:ext cx="1808162" cy="1808162"/>
          </a:xfrm>
          <a:prstGeom prst="rect">
            <a:avLst/>
          </a:prstGeom>
        </p:spPr>
      </p:pic>
    </p:spTree>
    <p:extLst>
      <p:ext uri="{BB962C8B-B14F-4D97-AF65-F5344CB8AC3E}">
        <p14:creationId xmlns:p14="http://schemas.microsoft.com/office/powerpoint/2010/main" val="391845813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1957DA22-7EB3-3D40-B7BA-C1D2E4516C0D}"/>
              </a:ext>
            </a:extLst>
          </p:cNvPr>
          <p:cNvGrpSpPr>
            <a:grpSpLocks/>
          </p:cNvGrpSpPr>
          <p:nvPr userDrawn="1"/>
        </p:nvGrpSpPr>
        <p:grpSpPr bwMode="auto">
          <a:xfrm>
            <a:off x="5140325" y="963613"/>
            <a:ext cx="1795463" cy="1795462"/>
            <a:chOff x="3827463" y="963613"/>
            <a:chExt cx="1795462" cy="1795462"/>
          </a:xfrm>
        </p:grpSpPr>
        <p:sp>
          <p:nvSpPr>
            <p:cNvPr id="8" name="Oval 7">
              <a:extLst>
                <a:ext uri="{FF2B5EF4-FFF2-40B4-BE49-F238E27FC236}">
                  <a16:creationId xmlns:a16="http://schemas.microsoft.com/office/drawing/2014/main" id="{4A44BF07-0DD4-214B-9ED5-477769D5C0CB}"/>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ADDE2EE-03D1-6B46-BBDE-448E10432FCF}"/>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1F892602-CAA1-0B4B-B8FB-4F76962E8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759637"/>
            <a:ext cx="12192000" cy="1350401"/>
          </a:xfrm>
        </p:spPr>
        <p:txBody>
          <a:bodyPr>
            <a:normAutofit/>
          </a:bodyPr>
          <a:lstStyle>
            <a:lvl1pPr algn="ctr">
              <a:defRPr sz="4000">
                <a:solidFill>
                  <a:schemeClr val="bg2">
                    <a:lumMod val="25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4269850"/>
            <a:ext cx="12192000" cy="765671"/>
          </a:xfrm>
        </p:spPr>
        <p:txBody>
          <a:bodyPr anchor="ctr"/>
          <a:lstStyle>
            <a:lvl1pPr marL="0" indent="0" algn="ctr">
              <a:buNone/>
              <a:defRPr sz="2800">
                <a:solidFill>
                  <a:schemeClr val="bg2">
                    <a:lumMod val="2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648B589A-6CD3-DD40-BADF-8621820D30FB}"/>
              </a:ext>
            </a:extLst>
          </p:cNvPr>
          <p:cNvSpPr>
            <a:spLocks noGrp="1"/>
          </p:cNvSpPr>
          <p:nvPr>
            <p:ph type="dt" sz="half" idx="14"/>
          </p:nvPr>
        </p:nvSpPr>
        <p:spPr>
          <a:xfrm>
            <a:off x="838200" y="6356350"/>
            <a:ext cx="2743200" cy="365125"/>
          </a:xfrm>
          <a:prstGeom prst="rect">
            <a:avLst/>
          </a:prstGeom>
        </p:spPr>
        <p:txBody>
          <a:bodyPr/>
          <a:lstStyle>
            <a:lvl1pPr>
              <a:defRPr/>
            </a:lvl1pPr>
          </a:lstStyle>
          <a:p>
            <a:pPr>
              <a:defRPr/>
            </a:pPr>
            <a:fld id="{2F2A25EC-692A-144E-908D-444069DCEA76}" type="datetime1">
              <a:rPr lang="en-US"/>
              <a:pPr>
                <a:defRPr/>
              </a:pPr>
              <a:t>10/6/2021</a:t>
            </a:fld>
            <a:endParaRPr lang="en-US" dirty="0"/>
          </a:p>
        </p:txBody>
      </p:sp>
      <p:sp>
        <p:nvSpPr>
          <p:cNvPr id="19" name="Footer Placeholder 4">
            <a:extLst>
              <a:ext uri="{FF2B5EF4-FFF2-40B4-BE49-F238E27FC236}">
                <a16:creationId xmlns:a16="http://schemas.microsoft.com/office/drawing/2014/main" id="{B9E9D62B-73D6-FB4E-8AB2-EEF53EFDA8C0}"/>
              </a:ext>
            </a:extLst>
          </p:cNvPr>
          <p:cNvSpPr>
            <a:spLocks noGrp="1"/>
          </p:cNvSpPr>
          <p:nvPr>
            <p:ph type="ftr" sz="quarter" idx="15"/>
          </p:nvPr>
        </p:nvSpPr>
        <p:spPr>
          <a:xfrm>
            <a:off x="4038600" y="6356350"/>
            <a:ext cx="4114800" cy="365125"/>
          </a:xfrm>
          <a:prstGeom prst="rect">
            <a:avLst/>
          </a:prstGeom>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37768DD6-021A-2144-9120-E78584A6C0A6}"/>
              </a:ext>
            </a:extLst>
          </p:cNvPr>
          <p:cNvSpPr>
            <a:spLocks noGrp="1"/>
          </p:cNvSpPr>
          <p:nvPr>
            <p:ph type="sldNum" sz="quarter" idx="16"/>
          </p:nvPr>
        </p:nvSpPr>
        <p:spPr>
          <a:xfrm>
            <a:off x="8153400" y="6356350"/>
            <a:ext cx="2743200" cy="365125"/>
          </a:xfrm>
          <a:prstGeom prst="rect">
            <a:avLst/>
          </a:prstGeom>
        </p:spPr>
        <p:txBody>
          <a:bodyPr/>
          <a:lstStyle>
            <a:lvl1pPr>
              <a:defRPr/>
            </a:lvl1pPr>
          </a:lstStyle>
          <a:p>
            <a:pPr>
              <a:defRPr/>
            </a:pPr>
            <a:fld id="{636571E5-2AB4-9B4A-981A-013AF1614B02}" type="slidenum">
              <a:rPr lang="en-US"/>
              <a:pPr>
                <a:defRPr/>
              </a:pPr>
              <a:t>‹#›</a:t>
            </a:fld>
            <a:endParaRPr lang="en-US" dirty="0"/>
          </a:p>
        </p:txBody>
      </p:sp>
    </p:spTree>
    <p:extLst>
      <p:ext uri="{BB962C8B-B14F-4D97-AF65-F5344CB8AC3E}">
        <p14:creationId xmlns:p14="http://schemas.microsoft.com/office/powerpoint/2010/main" val="413644516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i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3207-D266-4E47-95D2-8128BD4A4B09}"/>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17C8FF57-39AC-AD47-AB9F-0C3B88252B02}"/>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DE2E7E5D-C3F1-BA47-A6EB-ED54C0CE5A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5463" y="339725"/>
            <a:ext cx="95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8256"/>
            <a:ext cx="10515600" cy="1078703"/>
          </a:xfrm>
        </p:spPr>
        <p:txBody>
          <a:bodyPr>
            <a:normAutofit/>
          </a:bodyPr>
          <a:lstStyle>
            <a:lvl1pPr>
              <a:defRPr sz="2800" b="1">
                <a:solidFill>
                  <a:schemeClr val="tx1">
                    <a:lumMod val="75000"/>
                    <a:lumOff val="25000"/>
                  </a:schemeClr>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656952"/>
            <a:ext cx="5640238"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141AB392-CD97-464E-A2CC-0F40C7EF9253}"/>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sp>
        <p:nvSpPr>
          <p:cNvPr id="11" name="Picture Placeholder 10">
            <a:extLst>
              <a:ext uri="{FF2B5EF4-FFF2-40B4-BE49-F238E27FC236}">
                <a16:creationId xmlns:a16="http://schemas.microsoft.com/office/drawing/2014/main" id="{31F34BE2-7B68-DB42-A90D-783311FA9E9E}"/>
              </a:ext>
            </a:extLst>
          </p:cNvPr>
          <p:cNvSpPr>
            <a:spLocks noGrp="1"/>
          </p:cNvSpPr>
          <p:nvPr>
            <p:ph type="pic" sz="quarter" idx="13"/>
          </p:nvPr>
        </p:nvSpPr>
        <p:spPr>
          <a:xfrm>
            <a:off x="6677025" y="1656952"/>
            <a:ext cx="4744349" cy="4351325"/>
          </a:xfrm>
        </p:spPr>
        <p:txBody>
          <a:bodyPr/>
          <a:lstStyle/>
          <a:p>
            <a:r>
              <a:rPr lang="en-US" dirty="0"/>
              <a:t>Click icon to add picture</a:t>
            </a:r>
          </a:p>
        </p:txBody>
      </p:sp>
      <p:pic>
        <p:nvPicPr>
          <p:cNvPr id="13" name="Picture 12">
            <a:extLst>
              <a:ext uri="{FF2B5EF4-FFF2-40B4-BE49-F238E27FC236}">
                <a16:creationId xmlns:a16="http://schemas.microsoft.com/office/drawing/2014/main" id="{7568C73B-96E7-9D4C-AC41-8D967644E32F}"/>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15128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ai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3207-D266-4E47-95D2-8128BD4A4B09}"/>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17C8FF57-39AC-AD47-AB9F-0C3B88252B02}"/>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DE2E7E5D-C3F1-BA47-A6EB-ED54C0CE5A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5463" y="339725"/>
            <a:ext cx="95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8256"/>
            <a:ext cx="10515600" cy="1078703"/>
          </a:xfrm>
        </p:spPr>
        <p:txBody>
          <a:bodyPr>
            <a:normAutofit/>
          </a:bodyPr>
          <a:lstStyle>
            <a:lvl1pPr>
              <a:defRPr sz="2800" b="1">
                <a:solidFill>
                  <a:schemeClr val="tx1">
                    <a:lumMod val="75000"/>
                    <a:lumOff val="25000"/>
                  </a:schemeClr>
                </a:solidFill>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199" y="1574163"/>
            <a:ext cx="10632311" cy="443412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D26F41B1-08EA-6C4F-A381-362C6BB196B8}"/>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3" name="Picture 12">
            <a:extLst>
              <a:ext uri="{FF2B5EF4-FFF2-40B4-BE49-F238E27FC236}">
                <a16:creationId xmlns:a16="http://schemas.microsoft.com/office/drawing/2014/main" id="{AA99B28D-9113-4F44-84D3-5A4BA81D25CB}"/>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216862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50FC74-F5DD-6143-A7E7-12BA99456855}"/>
              </a:ext>
            </a:extLst>
          </p:cNvPr>
          <p:cNvSpPr/>
          <p:nvPr userDrawn="1"/>
        </p:nvSpPr>
        <p:spPr>
          <a:xfrm>
            <a:off x="0" y="6201568"/>
            <a:ext cx="12198350" cy="668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9">
            <a:extLst>
              <a:ext uri="{FF2B5EF4-FFF2-40B4-BE49-F238E27FC236}">
                <a16:creationId xmlns:a16="http://schemas.microsoft.com/office/drawing/2014/main" id="{1F55BE5F-8031-9548-8645-F51ACCF9E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2D9CF10-2D19-E047-B237-23550723DDB0}"/>
              </a:ext>
            </a:extLst>
          </p:cNvPr>
          <p:cNvCxnSpPr>
            <a:cxnSpLocks/>
          </p:cNvCxnSpPr>
          <p:nvPr userDrawn="1"/>
        </p:nvCxnSpPr>
        <p:spPr>
          <a:xfrm>
            <a:off x="488950" y="10842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40319" y="1418637"/>
            <a:ext cx="5158316"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242549"/>
            <a:ext cx="5158316"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18637"/>
            <a:ext cx="518371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549"/>
            <a:ext cx="5183717"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4"/>
          <p:cNvSpPr>
            <a:spLocks noGrp="1"/>
          </p:cNvSpPr>
          <p:nvPr>
            <p:ph type="title"/>
          </p:nvPr>
        </p:nvSpPr>
        <p:spPr>
          <a:xfrm>
            <a:off x="822960" y="18288"/>
            <a:ext cx="9784080" cy="1065844"/>
          </a:xfrm>
          <a:prstGeom prst="rect">
            <a:avLst/>
          </a:prstGeom>
        </p:spPr>
        <p:txBody>
          <a:bodyPr anchor="ctr" anchorCtr="0"/>
          <a:lstStyle>
            <a:lvl1pPr algn="l" defTabSz="914400" rtl="0" eaLnBrk="1" latinLnBrk="0" hangingPunct="1">
              <a:lnSpc>
                <a:spcPct val="90000"/>
              </a:lnSpc>
              <a:spcBef>
                <a:spcPct val="0"/>
              </a:spcBef>
              <a:buNone/>
              <a:defRPr lang="en-US" sz="2800" b="1" kern="1200" dirty="0">
                <a:solidFill>
                  <a:schemeClr val="tx1">
                    <a:lumMod val="75000"/>
                    <a:lumOff val="25000"/>
                  </a:schemeClr>
                </a:solidFill>
                <a:latin typeface="Century Gothic" panose="020B0502020202020204" pitchFamily="34" charset="0"/>
                <a:ea typeface="+mj-ea"/>
                <a:cs typeface="+mj-cs"/>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3FE0B6C0-496C-C749-91C4-9262C89B3ACD}"/>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4" name="Picture 13">
            <a:extLst>
              <a:ext uri="{FF2B5EF4-FFF2-40B4-BE49-F238E27FC236}">
                <a16:creationId xmlns:a16="http://schemas.microsoft.com/office/drawing/2014/main" id="{53AE8D29-8DEF-1E4C-84E8-9E44B486B615}"/>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58348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57962-DB7D-6946-9C8A-A14ACF35CF33}"/>
              </a:ext>
            </a:extLst>
          </p:cNvPr>
          <p:cNvSpPr/>
          <p:nvPr userDrawn="1"/>
        </p:nvSpPr>
        <p:spPr>
          <a:xfrm>
            <a:off x="0" y="0"/>
            <a:ext cx="4065588"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3BD59A88-A134-564A-AF0F-C7006C616BB8}"/>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12">
            <a:extLst>
              <a:ext uri="{FF2B5EF4-FFF2-40B4-BE49-F238E27FC236}">
                <a16:creationId xmlns:a16="http://schemas.microsoft.com/office/drawing/2014/main" id="{AF8812DE-CF14-DE46-AC10-A508AFF356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BEDDE5C-C824-194C-A817-3F4BCCF6200D}"/>
              </a:ext>
            </a:extLst>
          </p:cNvPr>
          <p:cNvSpPr>
            <a:spLocks noGrp="1"/>
          </p:cNvSpPr>
          <p:nvPr>
            <p:ph idx="13"/>
          </p:nvPr>
        </p:nvSpPr>
        <p:spPr>
          <a:xfrm>
            <a:off x="4622946" y="1253331"/>
            <a:ext cx="5834063" cy="4351338"/>
          </a:xfrm>
        </p:spPr>
        <p:txBody>
          <a:bodyPr>
            <a:normAutofit/>
          </a:bodyPr>
          <a:lstStyle>
            <a:lvl1pPr>
              <a:defRPr sz="2400">
                <a:latin typeface="Century Gothic" panose="020B0502020202020204" pitchFamily="34" charset="0"/>
              </a:defRPr>
            </a:lvl1pPr>
            <a:lvl2pPr>
              <a:buClr>
                <a:srgbClr val="37A7DF"/>
              </a:buClr>
              <a:defRPr sz="2000">
                <a:latin typeface="Century Gothic" panose="020B0502020202020204" pitchFamily="34" charset="0"/>
              </a:defRPr>
            </a:lvl2pPr>
            <a:lvl3pPr>
              <a:buClr>
                <a:schemeClr val="accent2"/>
              </a:buCl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A514B865-900E-274B-9DF3-F4F74FF692C6}"/>
              </a:ext>
            </a:extLst>
          </p:cNvPr>
          <p:cNvSpPr>
            <a:spLocks noGrp="1"/>
          </p:cNvSpPr>
          <p:nvPr>
            <p:ph type="title"/>
          </p:nvPr>
        </p:nvSpPr>
        <p:spPr>
          <a:xfrm>
            <a:off x="839789" y="1096962"/>
            <a:ext cx="3198812" cy="4952145"/>
          </a:xfrm>
        </p:spPr>
        <p:txBody>
          <a:bodyPr anchor="ctr" anchorCtr="0"/>
          <a:lstStyle>
            <a:lvl1pPr>
              <a:defRPr sz="3200" b="1">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3348864-9699-584A-BA7A-5CDBD4A1C2DE}"/>
              </a:ext>
            </a:extLst>
          </p:cNvPr>
          <p:cNvSpPr>
            <a:spLocks noGrp="1"/>
          </p:cNvSpPr>
          <p:nvPr>
            <p:ph type="sldNum" sz="quarter" idx="12"/>
          </p:nvPr>
        </p:nvSpPr>
        <p:spPr>
          <a:xfrm>
            <a:off x="0" y="6356350"/>
            <a:ext cx="12192000" cy="365125"/>
          </a:xfrm>
          <a:prstGeom prst="rect">
            <a:avLst/>
          </a:prstGeom>
        </p:spPr>
        <p:txBody>
          <a:bodyPr/>
          <a:lstStyle>
            <a:lvl1pPr>
              <a:defRPr/>
            </a:lvl1pPr>
          </a:lstStyle>
          <a:p>
            <a:pPr>
              <a:defRPr/>
            </a:pPr>
            <a:fld id="{6AEC214C-A56B-9540-8AEB-8257408B4110}" type="slidenum">
              <a:rPr lang="en-US"/>
              <a:pPr>
                <a:defRPr/>
              </a:pPr>
              <a:t>‹#›</a:t>
            </a:fld>
            <a:endParaRPr lang="en-US" dirty="0"/>
          </a:p>
        </p:txBody>
      </p:sp>
      <p:pic>
        <p:nvPicPr>
          <p:cNvPr id="15" name="Picture 14">
            <a:extLst>
              <a:ext uri="{FF2B5EF4-FFF2-40B4-BE49-F238E27FC236}">
                <a16:creationId xmlns:a16="http://schemas.microsoft.com/office/drawing/2014/main" id="{96B87789-539D-DF4B-AFB7-970EF5D21042}"/>
              </a:ext>
            </a:extLst>
          </p:cNvPr>
          <p:cNvPicPr>
            <a:picLocks noChangeAspect="1"/>
          </p:cNvPicPr>
          <p:nvPr userDrawn="1"/>
        </p:nvPicPr>
        <p:blipFill>
          <a:blip r:embed="rId3"/>
          <a:stretch>
            <a:fillRect/>
          </a:stretch>
        </p:blipFill>
        <p:spPr>
          <a:xfrm>
            <a:off x="10685836" y="5785173"/>
            <a:ext cx="993392" cy="993392"/>
          </a:xfrm>
          <a:prstGeom prst="rect">
            <a:avLst/>
          </a:prstGeom>
        </p:spPr>
      </p:pic>
    </p:spTree>
    <p:extLst>
      <p:ext uri="{BB962C8B-B14F-4D97-AF65-F5344CB8AC3E}">
        <p14:creationId xmlns:p14="http://schemas.microsoft.com/office/powerpoint/2010/main" val="38649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2CD880-B017-CC4B-B480-3EB8FC843413}"/>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6" name="Title Placeholder 1">
            <a:extLst>
              <a:ext uri="{FF2B5EF4-FFF2-40B4-BE49-F238E27FC236}">
                <a16:creationId xmlns:a16="http://schemas.microsoft.com/office/drawing/2014/main" id="{0B278493-1291-1B4E-8993-CE17D7B5F6FE}"/>
              </a:ext>
            </a:extLst>
          </p:cNvPr>
          <p:cNvSpPr>
            <a:spLocks noGrp="1" noChangeArrowheads="1"/>
          </p:cNvSpPr>
          <p:nvPr>
            <p:ph type="title"/>
          </p:nvPr>
        </p:nvSpPr>
        <p:spPr bwMode="auto">
          <a:xfrm>
            <a:off x="815975" y="203201"/>
            <a:ext cx="10515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508DA5CC-8C89-CE45-AFD4-35E704B12ECF}"/>
              </a:ext>
            </a:extLst>
          </p:cNvPr>
          <p:cNvSpPr>
            <a:spLocks noGrp="1" noChangeArrowheads="1"/>
          </p:cNvSpPr>
          <p:nvPr>
            <p:ph type="body" idx="1"/>
          </p:nvPr>
        </p:nvSpPr>
        <p:spPr bwMode="auto">
          <a:xfrm>
            <a:off x="838200" y="1664904"/>
            <a:ext cx="10515600" cy="451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cxnSp>
        <p:nvCxnSpPr>
          <p:cNvPr id="9" name="Straight Connector 8">
            <a:extLst>
              <a:ext uri="{FF2B5EF4-FFF2-40B4-BE49-F238E27FC236}">
                <a16:creationId xmlns:a16="http://schemas.microsoft.com/office/drawing/2014/main" id="{630FF884-07C7-504E-85A3-3624D5119EBA}"/>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pic>
        <p:nvPicPr>
          <p:cNvPr id="1033" name="Picture 6" descr="Text, company name&#10;&#10;Description automatically generated">
            <a:extLst>
              <a:ext uri="{FF2B5EF4-FFF2-40B4-BE49-F238E27FC236}">
                <a16:creationId xmlns:a16="http://schemas.microsoft.com/office/drawing/2014/main" id="{AA45C78D-D867-D64F-815D-90F84624E461}"/>
              </a:ext>
            </a:extLst>
          </p:cNvPr>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10685463" y="328613"/>
            <a:ext cx="952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8">
            <a:extLst>
              <a:ext uri="{FF2B5EF4-FFF2-40B4-BE49-F238E27FC236}">
                <a16:creationId xmlns:a16="http://schemas.microsoft.com/office/drawing/2014/main" id="{BB714345-F3DD-C34D-8AB9-35AF2A69313B}"/>
              </a:ext>
            </a:extLst>
          </p:cNvPr>
          <p:cNvSpPr>
            <a:spLocks noGrp="1"/>
          </p:cNvSpPr>
          <p:nvPr>
            <p:ph type="sldNum" sz="quarter" idx="4"/>
          </p:nvPr>
        </p:nvSpPr>
        <p:spPr>
          <a:xfrm>
            <a:off x="0" y="6356350"/>
            <a:ext cx="12192000" cy="365125"/>
          </a:xfrm>
          <a:prstGeom prst="rect">
            <a:avLst/>
          </a:prstGeom>
        </p:spPr>
        <p:txBody>
          <a:bodyPr/>
          <a:lstStyle>
            <a:lvl1pPr algn="ctr">
              <a:defRPr sz="1400">
                <a:solidFill>
                  <a:schemeClr val="bg1">
                    <a:lumMod val="50000"/>
                  </a:schemeClr>
                </a:solidFill>
              </a:defRPr>
            </a:lvl1pPr>
          </a:lstStyle>
          <a:p>
            <a:pPr>
              <a:defRPr/>
            </a:pPr>
            <a:fld id="{FDA7F4A3-F34F-EF49-9FB7-63E80B3A458F}" type="slidenum">
              <a:rPr lang="en-US" smtClean="0"/>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96" r:id="rId4"/>
    <p:sldLayoutId id="2147484070" r:id="rId5"/>
    <p:sldLayoutId id="2147484071" r:id="rId6"/>
    <p:sldLayoutId id="2147484104" r:id="rId7"/>
    <p:sldLayoutId id="2147484093" r:id="rId8"/>
    <p:sldLayoutId id="2147484101" r:id="rId9"/>
    <p:sldLayoutId id="2147484073" r:id="rId10"/>
    <p:sldLayoutId id="2147484102" r:id="rId11"/>
    <p:sldLayoutId id="2147484098" r:id="rId12"/>
    <p:sldLayoutId id="2147484099" r:id="rId13"/>
    <p:sldLayoutId id="2147484077" r:id="rId14"/>
    <p:sldLayoutId id="2147484078" r:id="rId15"/>
    <p:sldLayoutId id="2147484079" r:id="rId16"/>
    <p:sldLayoutId id="2147484085" r:id="rId17"/>
    <p:sldLayoutId id="2147484086" r:id="rId18"/>
    <p:sldLayoutId id="2147484087" r:id="rId19"/>
    <p:sldLayoutId id="2147484094" r:id="rId20"/>
    <p:sldLayoutId id="2147484092" r:id="rId21"/>
    <p:sldLayoutId id="2147484103" r:id="rId22"/>
    <p:sldLayoutId id="2147484072" r:id="rId23"/>
    <p:sldLayoutId id="2147484095" r:id="rId24"/>
    <p:sldLayoutId id="2147484105" r:id="rId25"/>
    <p:sldLayoutId id="2147484090" r:id="rId26"/>
    <p:sldLayoutId id="2147484091" r:id="rId27"/>
    <p:sldLayoutId id="2147484097" r:id="rId28"/>
  </p:sldLayoutIdLst>
  <p:hf hdr="0" ftr="0" dt="0"/>
  <p:txStyles>
    <p:titleStyle>
      <a:lvl1pPr algn="l" rtl="0" eaLnBrk="1" fontAlgn="base" hangingPunct="1">
        <a:lnSpc>
          <a:spcPct val="90000"/>
        </a:lnSpc>
        <a:spcBef>
          <a:spcPct val="0"/>
        </a:spcBef>
        <a:spcAft>
          <a:spcPct val="0"/>
        </a:spcAft>
        <a:defRPr sz="2800" b="1" kern="1200">
          <a:solidFill>
            <a:srgbClr val="404040"/>
          </a:solidFill>
          <a:latin typeface="Century Gothic" panose="020B0502020202020204" pitchFamily="34" charset="0"/>
          <a:ea typeface="+mj-ea"/>
          <a:cs typeface="+mj-cs"/>
        </a:defRPr>
      </a:lvl1pPr>
      <a:lvl2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2pPr>
      <a:lvl3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3pPr>
      <a:lvl4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4pPr>
      <a:lvl5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5pPr>
      <a:lvl6pPr marL="4572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6pPr>
      <a:lvl7pPr marL="9144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7pPr>
      <a:lvl8pPr marL="13716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8pPr>
      <a:lvl9pPr marL="18288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400" kern="1200">
          <a:solidFill>
            <a:schemeClr val="tx1"/>
          </a:solidFill>
          <a:latin typeface="Century Gothic" panose="020B0502020202020204" pitchFamily="34" charset="0"/>
          <a:ea typeface="+mn-ea"/>
          <a:cs typeface="+mn-cs"/>
        </a:defRPr>
      </a:lvl1pPr>
      <a:lvl2pPr marL="685800" indent="-228600" algn="l" rtl="0" eaLnBrk="1" fontAlgn="base" hangingPunct="1">
        <a:lnSpc>
          <a:spcPct val="90000"/>
        </a:lnSpc>
        <a:spcBef>
          <a:spcPts val="500"/>
        </a:spcBef>
        <a:spcAft>
          <a:spcPct val="0"/>
        </a:spcAft>
        <a:buClr>
          <a:schemeClr val="accent5"/>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Century Gothic" panose="020B0502020202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tabetest.com/"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99A4-B552-CE46-A3CB-417D07BADA59}"/>
              </a:ext>
            </a:extLst>
          </p:cNvPr>
          <p:cNvSpPr>
            <a:spLocks noGrp="1"/>
          </p:cNvSpPr>
          <p:nvPr>
            <p:ph type="ctrTitle"/>
          </p:nvPr>
        </p:nvSpPr>
        <p:spPr>
          <a:xfrm>
            <a:off x="0" y="2800713"/>
            <a:ext cx="12192000" cy="1292757"/>
          </a:xfrm>
        </p:spPr>
        <p:txBody>
          <a:bodyPr>
            <a:normAutofit/>
          </a:bodyPr>
          <a:lstStyle/>
          <a:p>
            <a:r>
              <a:rPr lang="en-US" dirty="0">
                <a:latin typeface="+mn-lt"/>
                <a:cs typeface="Calibri" panose="020F0502020204030204" pitchFamily="34" charset="0"/>
              </a:rPr>
              <a:t>The Power of TABE</a:t>
            </a:r>
            <a:br>
              <a:rPr lang="en-US" dirty="0">
                <a:latin typeface="+mn-lt"/>
                <a:cs typeface="Calibri" panose="020F0502020204030204" pitchFamily="34" charset="0"/>
              </a:rPr>
            </a:br>
            <a:r>
              <a:rPr lang="en-US" dirty="0">
                <a:latin typeface="+mn-lt"/>
                <a:cs typeface="Calibri" panose="020F0502020204030204" pitchFamily="34" charset="0"/>
              </a:rPr>
              <a:t>Review and Updates</a:t>
            </a:r>
          </a:p>
        </p:txBody>
      </p:sp>
      <p:sp>
        <p:nvSpPr>
          <p:cNvPr id="4" name="Text Placeholder 3">
            <a:extLst>
              <a:ext uri="{FF2B5EF4-FFF2-40B4-BE49-F238E27FC236}">
                <a16:creationId xmlns:a16="http://schemas.microsoft.com/office/drawing/2014/main" id="{DCFBDAD5-6FF9-FD40-BACC-65955E2D5F64}"/>
              </a:ext>
            </a:extLst>
          </p:cNvPr>
          <p:cNvSpPr>
            <a:spLocks noGrp="1"/>
          </p:cNvSpPr>
          <p:nvPr>
            <p:ph type="body" sz="quarter" idx="13"/>
          </p:nvPr>
        </p:nvSpPr>
        <p:spPr/>
        <p:txBody>
          <a:bodyPr/>
          <a:lstStyle/>
          <a:p>
            <a:r>
              <a:rPr lang="en-US" dirty="0"/>
              <a:t>2021</a:t>
            </a:r>
          </a:p>
        </p:txBody>
      </p:sp>
    </p:spTree>
    <p:extLst>
      <p:ext uri="{BB962C8B-B14F-4D97-AF65-F5344CB8AC3E}">
        <p14:creationId xmlns:p14="http://schemas.microsoft.com/office/powerpoint/2010/main" val="2668031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947474-B477-0A4D-8431-EDDAFEF69661}"/>
              </a:ext>
            </a:extLst>
          </p:cNvPr>
          <p:cNvSpPr>
            <a:spLocks noGrp="1"/>
          </p:cNvSpPr>
          <p:nvPr>
            <p:ph type="sldNum" sz="quarter" idx="17"/>
          </p:nvPr>
        </p:nvSpPr>
        <p:spPr/>
        <p:txBody>
          <a:bodyPr/>
          <a:lstStyle/>
          <a:p>
            <a:pPr>
              <a:defRPr/>
            </a:pPr>
            <a:fld id="{FDA7F4A3-F34F-EF49-9FB7-63E80B3A458F}" type="slidenum">
              <a:rPr lang="en-US" smtClean="0"/>
              <a:pPr>
                <a:defRPr/>
              </a:pPr>
              <a:t>10</a:t>
            </a:fld>
            <a:endParaRPr lang="en-US" dirty="0"/>
          </a:p>
        </p:txBody>
      </p:sp>
      <p:sp>
        <p:nvSpPr>
          <p:cNvPr id="3" name="Content Placeholder 2">
            <a:extLst>
              <a:ext uri="{FF2B5EF4-FFF2-40B4-BE49-F238E27FC236}">
                <a16:creationId xmlns:a16="http://schemas.microsoft.com/office/drawing/2014/main" id="{65E0E460-D759-C146-BB71-E3589952C5AA}"/>
              </a:ext>
            </a:extLst>
          </p:cNvPr>
          <p:cNvSpPr>
            <a:spLocks noGrp="1"/>
          </p:cNvSpPr>
          <p:nvPr>
            <p:ph idx="13"/>
          </p:nvPr>
        </p:nvSpPr>
        <p:spPr>
          <a:xfrm>
            <a:off x="4263242" y="1054501"/>
            <a:ext cx="7306717" cy="5301849"/>
          </a:xfrm>
        </p:spPr>
        <p:txBody>
          <a:bodyPr>
            <a:noAutofit/>
          </a:bodyPr>
          <a:lstStyle/>
          <a:p>
            <a:pPr>
              <a:lnSpc>
                <a:spcPct val="110000"/>
              </a:lnSpc>
              <a:spcAft>
                <a:spcPts val="900"/>
              </a:spcAft>
            </a:pPr>
            <a:r>
              <a:rPr lang="en-US" sz="2200" dirty="0">
                <a:latin typeface="+mn-lt"/>
                <a:cs typeface="Calibri" panose="020F0502020204030204" pitchFamily="34" charset="0"/>
              </a:rPr>
              <a:t>TABE and High School Equivalency (HSE) Tests are aligned to the College and Career Readiness Standards (CCRS)</a:t>
            </a:r>
          </a:p>
          <a:p>
            <a:pPr>
              <a:lnSpc>
                <a:spcPct val="110000"/>
              </a:lnSpc>
              <a:spcAft>
                <a:spcPts val="900"/>
              </a:spcAft>
            </a:pPr>
            <a:r>
              <a:rPr lang="en-US" sz="2200" dirty="0">
                <a:latin typeface="+mn-lt"/>
                <a:cs typeface="Calibri" panose="020F0502020204030204" pitchFamily="34" charset="0"/>
              </a:rPr>
              <a:t>TABE 11/12 was designed to support a pathway to High School Equivalency and beyond</a:t>
            </a:r>
          </a:p>
          <a:p>
            <a:pPr>
              <a:lnSpc>
                <a:spcPct val="110000"/>
              </a:lnSpc>
              <a:spcAft>
                <a:spcPts val="900"/>
              </a:spcAft>
            </a:pPr>
            <a:r>
              <a:rPr lang="en-US" sz="2200" dirty="0">
                <a:latin typeface="+mn-lt"/>
                <a:cs typeface="Calibri" panose="020F0502020204030204" pitchFamily="34" charset="0"/>
              </a:rPr>
              <a:t>In states where adult learners are tested multiple times, is it necessary to require all subjects of a High School Equivalency test where TABE is being used?</a:t>
            </a:r>
          </a:p>
          <a:p>
            <a:pPr lvl="1">
              <a:lnSpc>
                <a:spcPct val="110000"/>
              </a:lnSpc>
              <a:spcAft>
                <a:spcPts val="900"/>
              </a:spcAft>
            </a:pPr>
            <a:r>
              <a:rPr lang="en-US" sz="2200" dirty="0">
                <a:latin typeface="+mn-lt"/>
                <a:cs typeface="Calibri" panose="020F0502020204030204" pitchFamily="34" charset="0"/>
              </a:rPr>
              <a:t>TABE can help support an alternate path to fulfill those state requirements</a:t>
            </a:r>
          </a:p>
          <a:p>
            <a:pPr lvl="1">
              <a:lnSpc>
                <a:spcPct val="110000"/>
              </a:lnSpc>
              <a:spcAft>
                <a:spcPts val="900"/>
              </a:spcAft>
            </a:pPr>
            <a:r>
              <a:rPr lang="en-US" sz="2200" dirty="0">
                <a:latin typeface="+mn-lt"/>
                <a:cs typeface="Calibri" panose="020F0502020204030204" pitchFamily="34" charset="0"/>
              </a:rPr>
              <a:t>Depending on the level of TABE, states using this assessment have already assessed many of the same content areas and standards</a:t>
            </a:r>
          </a:p>
        </p:txBody>
      </p:sp>
      <p:sp>
        <p:nvSpPr>
          <p:cNvPr id="4" name="Title 3">
            <a:extLst>
              <a:ext uri="{FF2B5EF4-FFF2-40B4-BE49-F238E27FC236}">
                <a16:creationId xmlns:a16="http://schemas.microsoft.com/office/drawing/2014/main" id="{7B080772-E112-A743-838C-055CE5E66130}"/>
              </a:ext>
            </a:extLst>
          </p:cNvPr>
          <p:cNvSpPr>
            <a:spLocks noGrp="1"/>
          </p:cNvSpPr>
          <p:nvPr>
            <p:ph type="title"/>
          </p:nvPr>
        </p:nvSpPr>
        <p:spPr>
          <a:xfrm>
            <a:off x="532215" y="70485"/>
            <a:ext cx="3198812" cy="4952145"/>
          </a:xfrm>
        </p:spPr>
        <p:txBody>
          <a:bodyPr/>
          <a:lstStyle/>
          <a:p>
            <a:r>
              <a:rPr lang="en-US" dirty="0"/>
              <a:t>TABE and </a:t>
            </a:r>
            <a:br>
              <a:rPr lang="en-US" dirty="0"/>
            </a:br>
            <a:r>
              <a:rPr lang="en-US" dirty="0"/>
              <a:t>High School Equivalency</a:t>
            </a:r>
          </a:p>
        </p:txBody>
      </p:sp>
      <p:sp>
        <p:nvSpPr>
          <p:cNvPr id="5" name="Rectangle 4">
            <a:extLst>
              <a:ext uri="{FF2B5EF4-FFF2-40B4-BE49-F238E27FC236}">
                <a16:creationId xmlns:a16="http://schemas.microsoft.com/office/drawing/2014/main" id="{ABA3FC84-B657-4494-AE40-E8E9056AC2D6}"/>
              </a:ext>
            </a:extLst>
          </p:cNvPr>
          <p:cNvSpPr/>
          <p:nvPr/>
        </p:nvSpPr>
        <p:spPr>
          <a:xfrm>
            <a:off x="0" y="3691098"/>
            <a:ext cx="3853471" cy="1092607"/>
          </a:xfrm>
          <a:prstGeom prst="rect">
            <a:avLst/>
          </a:prstGeom>
        </p:spPr>
        <p:txBody>
          <a:bodyPr wrap="square">
            <a:spAutoFit/>
          </a:bodyPr>
          <a:lstStyle/>
          <a:p>
            <a:pPr marL="57150" lvl="1" indent="0">
              <a:spcBef>
                <a:spcPts val="0"/>
              </a:spcBef>
              <a:spcAft>
                <a:spcPts val="600"/>
              </a:spcAft>
              <a:buClr>
                <a:srgbClr val="4F91CD"/>
              </a:buClr>
              <a:buNone/>
              <a:defRPr/>
            </a:pPr>
            <a:r>
              <a:rPr lang="en-US" sz="2000" b="1" dirty="0">
                <a:solidFill>
                  <a:srgbClr val="000000"/>
                </a:solidFill>
                <a:latin typeface="+mn-lt"/>
                <a:cs typeface="Calibri" panose="020F0502020204030204" pitchFamily="34" charset="0"/>
              </a:rPr>
              <a:t>    TABE 11/12 HSE White Paper</a:t>
            </a:r>
          </a:p>
          <a:p>
            <a:pPr marL="57150" lvl="1" indent="0">
              <a:spcBef>
                <a:spcPts val="0"/>
              </a:spcBef>
              <a:spcAft>
                <a:spcPts val="600"/>
              </a:spcAft>
              <a:buClr>
                <a:srgbClr val="4F91CD"/>
              </a:buClr>
              <a:buNone/>
              <a:defRPr/>
            </a:pPr>
            <a:r>
              <a:rPr lang="en-US" sz="2000" dirty="0">
                <a:solidFill>
                  <a:srgbClr val="000000"/>
                </a:solidFill>
                <a:latin typeface="+mn-lt"/>
                <a:cs typeface="Calibri" panose="020F0502020204030204" pitchFamily="34" charset="0"/>
              </a:rPr>
              <a:t>Concordance Report on TABE to HSE tests posted on TABEtest.com</a:t>
            </a:r>
          </a:p>
        </p:txBody>
      </p:sp>
    </p:spTree>
    <p:extLst>
      <p:ext uri="{BB962C8B-B14F-4D97-AF65-F5344CB8AC3E}">
        <p14:creationId xmlns:p14="http://schemas.microsoft.com/office/powerpoint/2010/main" val="93595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30BD-EA4A-7049-93D4-AE7146F93123}"/>
              </a:ext>
            </a:extLst>
          </p:cNvPr>
          <p:cNvSpPr>
            <a:spLocks noGrp="1"/>
          </p:cNvSpPr>
          <p:nvPr>
            <p:ph type="title"/>
          </p:nvPr>
        </p:nvSpPr>
        <p:spPr/>
        <p:txBody>
          <a:bodyPr/>
          <a:lstStyle/>
          <a:p>
            <a:r>
              <a:rPr lang="en-US" dirty="0"/>
              <a:t> </a:t>
            </a:r>
            <a:r>
              <a:rPr lang="en-US" dirty="0">
                <a:latin typeface="+mn-lt"/>
                <a:cs typeface="Calibri" panose="020F0502020204030204" pitchFamily="34" charset="0"/>
              </a:rPr>
              <a:t>TABE and HSE Concordance</a:t>
            </a:r>
          </a:p>
        </p:txBody>
      </p:sp>
      <p:pic>
        <p:nvPicPr>
          <p:cNvPr id="5" name="Content Placeholder 4">
            <a:extLst>
              <a:ext uri="{FF2B5EF4-FFF2-40B4-BE49-F238E27FC236}">
                <a16:creationId xmlns:a16="http://schemas.microsoft.com/office/drawing/2014/main" id="{1465CFB2-D6C3-7A43-9F2F-B5F829A12080}"/>
              </a:ext>
            </a:extLst>
          </p:cNvPr>
          <p:cNvPicPr>
            <a:picLocks noGrp="1" noChangeAspect="1"/>
          </p:cNvPicPr>
          <p:nvPr>
            <p:ph idx="1"/>
          </p:nvPr>
        </p:nvPicPr>
        <p:blipFill rotWithShape="1">
          <a:blip r:embed="rId3"/>
          <a:srcRect l="40369" t="36304" r="13610" b="14994"/>
          <a:stretch/>
        </p:blipFill>
        <p:spPr>
          <a:xfrm>
            <a:off x="1983129" y="1256250"/>
            <a:ext cx="7470280" cy="4940808"/>
          </a:xfrm>
          <a:prstGeom prst="rect">
            <a:avLst/>
          </a:prstGeom>
        </p:spPr>
      </p:pic>
      <p:sp>
        <p:nvSpPr>
          <p:cNvPr id="6" name="Slide Number Placeholder 5">
            <a:extLst>
              <a:ext uri="{FF2B5EF4-FFF2-40B4-BE49-F238E27FC236}">
                <a16:creationId xmlns:a16="http://schemas.microsoft.com/office/drawing/2014/main" id="{4CB60792-E227-9F42-9235-3BAAB8CD621E}"/>
              </a:ext>
            </a:extLst>
          </p:cNvPr>
          <p:cNvSpPr txBox="1">
            <a:spLocks/>
          </p:cNvSpPr>
          <p:nvPr/>
        </p:nvSpPr>
        <p:spPr>
          <a:xfrm>
            <a:off x="-9625" y="6356350"/>
            <a:ext cx="12201625" cy="365125"/>
          </a:xfrm>
          <a:prstGeom prst="rect">
            <a:avLst/>
          </a:prstGeom>
        </p:spPr>
        <p:txBody>
          <a:bodyPr/>
          <a:lstStyle>
            <a:defPPr>
              <a:defRPr lang="en-US"/>
            </a:defPPr>
            <a:lvl1pPr algn="ctr" rtl="0" eaLnBrk="0" fontAlgn="base" hangingPunct="0">
              <a:spcBef>
                <a:spcPct val="0"/>
              </a:spcBef>
              <a:spcAft>
                <a:spcPct val="0"/>
              </a:spcAft>
              <a:defRPr sz="1400" kern="1200">
                <a:solidFill>
                  <a:schemeClr val="bg1">
                    <a:lumMod val="50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6AEC214C-A56B-9540-8AEB-8257408B4110}" type="slidenum">
              <a:rPr lang="en-US" smtClean="0"/>
              <a:pPr>
                <a:defRPr/>
              </a:pPr>
              <a:t>11</a:t>
            </a:fld>
            <a:endParaRPr lang="en-US" dirty="0"/>
          </a:p>
        </p:txBody>
      </p:sp>
    </p:spTree>
    <p:extLst>
      <p:ext uri="{BB962C8B-B14F-4D97-AF65-F5344CB8AC3E}">
        <p14:creationId xmlns:p14="http://schemas.microsoft.com/office/powerpoint/2010/main" val="162322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30BD-EA4A-7049-93D4-AE7146F93123}"/>
              </a:ext>
            </a:extLst>
          </p:cNvPr>
          <p:cNvSpPr>
            <a:spLocks noGrp="1"/>
          </p:cNvSpPr>
          <p:nvPr>
            <p:ph type="title"/>
          </p:nvPr>
        </p:nvSpPr>
        <p:spPr/>
        <p:txBody>
          <a:bodyPr/>
          <a:lstStyle/>
          <a:p>
            <a:r>
              <a:rPr lang="en-US" dirty="0"/>
              <a:t> </a:t>
            </a:r>
            <a:r>
              <a:rPr lang="en-US" dirty="0">
                <a:latin typeface="+mn-lt"/>
                <a:cs typeface="Calibri" panose="020F0502020204030204" pitchFamily="34" charset="0"/>
              </a:rPr>
              <a:t>TABE and HSE Concordance</a:t>
            </a:r>
          </a:p>
        </p:txBody>
      </p:sp>
      <p:sp>
        <p:nvSpPr>
          <p:cNvPr id="6" name="Slide Number Placeholder 5">
            <a:extLst>
              <a:ext uri="{FF2B5EF4-FFF2-40B4-BE49-F238E27FC236}">
                <a16:creationId xmlns:a16="http://schemas.microsoft.com/office/drawing/2014/main" id="{4CB60792-E227-9F42-9235-3BAAB8CD621E}"/>
              </a:ext>
            </a:extLst>
          </p:cNvPr>
          <p:cNvSpPr txBox="1">
            <a:spLocks/>
          </p:cNvSpPr>
          <p:nvPr/>
        </p:nvSpPr>
        <p:spPr>
          <a:xfrm>
            <a:off x="-9625" y="6356350"/>
            <a:ext cx="12201625" cy="365125"/>
          </a:xfrm>
          <a:prstGeom prst="rect">
            <a:avLst/>
          </a:prstGeom>
        </p:spPr>
        <p:txBody>
          <a:bodyPr/>
          <a:lstStyle>
            <a:defPPr>
              <a:defRPr lang="en-US"/>
            </a:defPPr>
            <a:lvl1pPr algn="ctr" rtl="0" eaLnBrk="0" fontAlgn="base" hangingPunct="0">
              <a:spcBef>
                <a:spcPct val="0"/>
              </a:spcBef>
              <a:spcAft>
                <a:spcPct val="0"/>
              </a:spcAft>
              <a:defRPr sz="1400" kern="1200">
                <a:solidFill>
                  <a:schemeClr val="bg1">
                    <a:lumMod val="50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6AEC214C-A56B-9540-8AEB-8257408B4110}" type="slidenum">
              <a:rPr lang="en-US" smtClean="0"/>
              <a:pPr>
                <a:defRPr/>
              </a:pPr>
              <a:t>12</a:t>
            </a:fld>
            <a:endParaRPr lang="en-US" dirty="0"/>
          </a:p>
        </p:txBody>
      </p:sp>
      <p:pic>
        <p:nvPicPr>
          <p:cNvPr id="4" name="Picture 3">
            <a:extLst>
              <a:ext uri="{FF2B5EF4-FFF2-40B4-BE49-F238E27FC236}">
                <a16:creationId xmlns:a16="http://schemas.microsoft.com/office/drawing/2014/main" id="{EDE8607C-23EF-43AF-B909-7DB27F8C16C5}"/>
              </a:ext>
            </a:extLst>
          </p:cNvPr>
          <p:cNvPicPr>
            <a:picLocks noChangeAspect="1"/>
          </p:cNvPicPr>
          <p:nvPr/>
        </p:nvPicPr>
        <p:blipFill>
          <a:blip r:embed="rId3"/>
          <a:stretch>
            <a:fillRect/>
          </a:stretch>
        </p:blipFill>
        <p:spPr>
          <a:xfrm>
            <a:off x="2113899" y="1148618"/>
            <a:ext cx="7727685" cy="5049385"/>
          </a:xfrm>
          <a:prstGeom prst="rect">
            <a:avLst/>
          </a:prstGeom>
        </p:spPr>
      </p:pic>
    </p:spTree>
    <p:extLst>
      <p:ext uri="{BB962C8B-B14F-4D97-AF65-F5344CB8AC3E}">
        <p14:creationId xmlns:p14="http://schemas.microsoft.com/office/powerpoint/2010/main" val="149523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393808-3768-F44B-AA41-36231AC27771}"/>
              </a:ext>
            </a:extLst>
          </p:cNvPr>
          <p:cNvSpPr>
            <a:spLocks noGrp="1"/>
          </p:cNvSpPr>
          <p:nvPr>
            <p:ph idx="13"/>
          </p:nvPr>
        </p:nvSpPr>
        <p:spPr>
          <a:xfrm>
            <a:off x="4579402" y="1568917"/>
            <a:ext cx="6772809" cy="4636557"/>
          </a:xfrm>
        </p:spPr>
        <p:txBody>
          <a:bodyPr>
            <a:normAutofit/>
          </a:bodyPr>
          <a:lstStyle/>
          <a:p>
            <a:pPr marL="342900" indent="-342900">
              <a:spcBef>
                <a:spcPts val="0"/>
              </a:spcBef>
              <a:spcAft>
                <a:spcPts val="2400"/>
              </a:spcAft>
              <a:buClr>
                <a:schemeClr val="accent5"/>
              </a:buClr>
              <a:buFont typeface="Arial" panose="020B0604020202020204" pitchFamily="34" charset="0"/>
              <a:buChar char="•"/>
            </a:pPr>
            <a:r>
              <a:rPr lang="en-US" dirty="0"/>
              <a:t>TABE 11&amp;12 Individual Profile</a:t>
            </a:r>
          </a:p>
          <a:p>
            <a:pPr marL="342900" indent="-342900">
              <a:spcBef>
                <a:spcPts val="0"/>
              </a:spcBef>
              <a:spcAft>
                <a:spcPts val="2400"/>
              </a:spcAft>
              <a:buClr>
                <a:schemeClr val="accent5"/>
              </a:buClr>
              <a:buFont typeface="Arial" panose="020B0604020202020204" pitchFamily="34" charset="0"/>
              <a:buChar char="•"/>
            </a:pPr>
            <a:r>
              <a:rPr lang="en-US" dirty="0"/>
              <a:t>TABE 11&amp;12 Individual Portfolio</a:t>
            </a:r>
          </a:p>
          <a:p>
            <a:pPr marL="342900" indent="-342900">
              <a:spcBef>
                <a:spcPts val="0"/>
              </a:spcBef>
              <a:spcAft>
                <a:spcPts val="2400"/>
              </a:spcAft>
              <a:buClr>
                <a:schemeClr val="accent5"/>
              </a:buClr>
              <a:buFont typeface="Arial" panose="020B0604020202020204" pitchFamily="34" charset="0"/>
              <a:buChar char="•"/>
            </a:pPr>
            <a:r>
              <a:rPr lang="en-US" dirty="0"/>
              <a:t>TABE 11&amp;12 Bulk Export (state-level option)</a:t>
            </a:r>
          </a:p>
          <a:p>
            <a:pPr marL="342900" indent="-342900">
              <a:spcBef>
                <a:spcPts val="0"/>
              </a:spcBef>
              <a:spcAft>
                <a:spcPts val="2400"/>
              </a:spcAft>
              <a:buClr>
                <a:schemeClr val="accent5"/>
              </a:buClr>
              <a:buFont typeface="Arial" panose="020B0604020202020204" pitchFamily="34" charset="0"/>
              <a:buChar char="•"/>
            </a:pPr>
            <a:r>
              <a:rPr lang="en-US" dirty="0"/>
              <a:t>TABE 11&amp;12 Roster Group Report</a:t>
            </a:r>
          </a:p>
          <a:p>
            <a:pPr marL="342900" indent="-342900">
              <a:spcBef>
                <a:spcPts val="0"/>
              </a:spcBef>
              <a:spcAft>
                <a:spcPts val="2400"/>
              </a:spcAft>
              <a:buClr>
                <a:schemeClr val="accent5"/>
              </a:buClr>
              <a:buFont typeface="Arial" panose="020B0604020202020204" pitchFamily="34" charset="0"/>
              <a:buChar char="•"/>
            </a:pPr>
            <a:r>
              <a:rPr lang="en-US" dirty="0"/>
              <a:t>TABE 11&amp;12 Local On-Demand Extract (local option)</a:t>
            </a:r>
          </a:p>
        </p:txBody>
      </p:sp>
      <p:sp>
        <p:nvSpPr>
          <p:cNvPr id="4" name="Title 3">
            <a:extLst>
              <a:ext uri="{FF2B5EF4-FFF2-40B4-BE49-F238E27FC236}">
                <a16:creationId xmlns:a16="http://schemas.microsoft.com/office/drawing/2014/main" id="{A68B92B0-37E3-A143-96DF-65CAF0A954A3}"/>
              </a:ext>
            </a:extLst>
          </p:cNvPr>
          <p:cNvSpPr>
            <a:spLocks noGrp="1"/>
          </p:cNvSpPr>
          <p:nvPr>
            <p:ph type="title"/>
          </p:nvPr>
        </p:nvSpPr>
        <p:spPr/>
        <p:txBody>
          <a:bodyPr/>
          <a:lstStyle/>
          <a:p>
            <a:r>
              <a:rPr lang="en-US" dirty="0"/>
              <a:t>TABE Reports</a:t>
            </a:r>
          </a:p>
        </p:txBody>
      </p:sp>
      <p:sp>
        <p:nvSpPr>
          <p:cNvPr id="5" name="Slide Number Placeholder 5">
            <a:extLst>
              <a:ext uri="{FF2B5EF4-FFF2-40B4-BE49-F238E27FC236}">
                <a16:creationId xmlns:a16="http://schemas.microsoft.com/office/drawing/2014/main" id="{99458B9F-3B5D-204A-B14D-33886B014937}"/>
              </a:ext>
            </a:extLst>
          </p:cNvPr>
          <p:cNvSpPr txBox="1">
            <a:spLocks/>
          </p:cNvSpPr>
          <p:nvPr/>
        </p:nvSpPr>
        <p:spPr>
          <a:xfrm>
            <a:off x="0" y="6246726"/>
            <a:ext cx="1212331" cy="395236"/>
          </a:xfrm>
          <a:prstGeom prst="rect">
            <a:avLst/>
          </a:prstGeom>
        </p:spPr>
        <p:txBody>
          <a:bodyPr/>
          <a:lstStyle>
            <a:defPPr>
              <a:defRPr lang="en-US"/>
            </a:defPPr>
            <a:lvl1pPr algn="ctr" rtl="0" eaLnBrk="0" fontAlgn="base" hangingPunct="0">
              <a:spcBef>
                <a:spcPct val="0"/>
              </a:spcBef>
              <a:spcAft>
                <a:spcPct val="0"/>
              </a:spcAft>
              <a:defRPr sz="1400" kern="1200">
                <a:solidFill>
                  <a:schemeClr val="bg1">
                    <a:lumMod val="50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6AEC214C-A56B-9540-8AEB-8257408B4110}" type="slidenum">
              <a:rPr lang="en-US" smtClean="0"/>
              <a:pPr>
                <a:defRPr/>
              </a:pPr>
              <a:t>13</a:t>
            </a:fld>
            <a:endParaRPr lang="en-US" dirty="0"/>
          </a:p>
        </p:txBody>
      </p:sp>
    </p:spTree>
    <p:extLst>
      <p:ext uri="{BB962C8B-B14F-4D97-AF65-F5344CB8AC3E}">
        <p14:creationId xmlns:p14="http://schemas.microsoft.com/office/powerpoint/2010/main" val="123657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D1098-6CA0-8347-B44C-85ED57E7EE34}"/>
              </a:ext>
            </a:extLst>
          </p:cNvPr>
          <p:cNvSpPr/>
          <p:nvPr/>
        </p:nvSpPr>
        <p:spPr>
          <a:xfrm>
            <a:off x="4244741" y="194310"/>
            <a:ext cx="7690585" cy="17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E84D79-8249-9A42-B33D-11904E20ED2E}"/>
              </a:ext>
            </a:extLst>
          </p:cNvPr>
          <p:cNvSpPr>
            <a:spLocks noGrp="1"/>
          </p:cNvSpPr>
          <p:nvPr>
            <p:ph type="sldNum" sz="quarter" idx="12"/>
          </p:nvPr>
        </p:nvSpPr>
        <p:spPr>
          <a:xfrm>
            <a:off x="8610600" y="6356350"/>
            <a:ext cx="2743200" cy="365125"/>
          </a:xfrm>
        </p:spPr>
        <p:txBody>
          <a:bodyPr/>
          <a:lstStyle/>
          <a:p>
            <a:pPr>
              <a:defRPr/>
            </a:pPr>
            <a:fld id="{FDA7F4A3-F34F-EF49-9FB7-63E80B3A458F}" type="slidenum">
              <a:rPr lang="en-US" smtClean="0"/>
              <a:pPr>
                <a:defRPr/>
              </a:pPr>
              <a:t>14</a:t>
            </a:fld>
            <a:endParaRPr lang="en-US"/>
          </a:p>
        </p:txBody>
      </p:sp>
      <p:sp>
        <p:nvSpPr>
          <p:cNvPr id="4" name="Title 3">
            <a:extLst>
              <a:ext uri="{FF2B5EF4-FFF2-40B4-BE49-F238E27FC236}">
                <a16:creationId xmlns:a16="http://schemas.microsoft.com/office/drawing/2014/main" id="{A68B92B0-37E3-A143-96DF-65CAF0A954A3}"/>
              </a:ext>
            </a:extLst>
          </p:cNvPr>
          <p:cNvSpPr>
            <a:spLocks noGrp="1"/>
          </p:cNvSpPr>
          <p:nvPr>
            <p:ph type="title"/>
          </p:nvPr>
        </p:nvSpPr>
        <p:spPr/>
        <p:txBody>
          <a:bodyPr/>
          <a:lstStyle/>
          <a:p>
            <a:pPr algn="ctr"/>
            <a:r>
              <a:rPr lang="en-US" dirty="0"/>
              <a:t>Individual Profile</a:t>
            </a:r>
          </a:p>
        </p:txBody>
      </p:sp>
      <p:sp>
        <p:nvSpPr>
          <p:cNvPr id="3" name="Rectangle: Rounded Corners 2">
            <a:extLst>
              <a:ext uri="{FF2B5EF4-FFF2-40B4-BE49-F238E27FC236}">
                <a16:creationId xmlns:a16="http://schemas.microsoft.com/office/drawing/2014/main" id="{300C7D1A-8E10-46EE-9F69-D2EED4ACA6DD}"/>
              </a:ext>
            </a:extLst>
          </p:cNvPr>
          <p:cNvSpPr/>
          <p:nvPr/>
        </p:nvSpPr>
        <p:spPr>
          <a:xfrm>
            <a:off x="10506075" y="5457825"/>
            <a:ext cx="1352550" cy="1400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a:extLst>
              <a:ext uri="{FF2B5EF4-FFF2-40B4-BE49-F238E27FC236}">
                <a16:creationId xmlns:a16="http://schemas.microsoft.com/office/drawing/2014/main" id="{8C8CEDE6-46A5-CD40-A03D-8AFB04A1E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543" y="173777"/>
            <a:ext cx="6755130" cy="6469380"/>
          </a:xfrm>
          <a:prstGeom prst="rect">
            <a:avLst/>
          </a:prstGeom>
          <a:ln>
            <a:solidFill>
              <a:schemeClr val="bg1">
                <a:lumMod val="75000"/>
              </a:schemeClr>
            </a:solidFill>
          </a:ln>
        </p:spPr>
      </p:pic>
      <p:sp>
        <p:nvSpPr>
          <p:cNvPr id="10" name="Rounded Rectangle 8">
            <a:extLst>
              <a:ext uri="{FF2B5EF4-FFF2-40B4-BE49-F238E27FC236}">
                <a16:creationId xmlns:a16="http://schemas.microsoft.com/office/drawing/2014/main" id="{CFAC817D-D4C1-4E31-8BE2-66C390E27B80}"/>
              </a:ext>
            </a:extLst>
          </p:cNvPr>
          <p:cNvSpPr/>
          <p:nvPr/>
        </p:nvSpPr>
        <p:spPr>
          <a:xfrm>
            <a:off x="7831755" y="4453610"/>
            <a:ext cx="1060383" cy="2189547"/>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
            <a:extLst>
              <a:ext uri="{FF2B5EF4-FFF2-40B4-BE49-F238E27FC236}">
                <a16:creationId xmlns:a16="http://schemas.microsoft.com/office/drawing/2014/main" id="{820529F6-157C-4E87-86BC-D0B17398DA1C}"/>
              </a:ext>
            </a:extLst>
          </p:cNvPr>
          <p:cNvSpPr/>
          <p:nvPr/>
        </p:nvSpPr>
        <p:spPr>
          <a:xfrm>
            <a:off x="10791810" y="1812753"/>
            <a:ext cx="606392" cy="104257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0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D1098-6CA0-8347-B44C-85ED57E7EE34}"/>
              </a:ext>
            </a:extLst>
          </p:cNvPr>
          <p:cNvSpPr/>
          <p:nvPr/>
        </p:nvSpPr>
        <p:spPr>
          <a:xfrm>
            <a:off x="4244741" y="194310"/>
            <a:ext cx="7690585" cy="17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E84D79-8249-9A42-B33D-11904E20ED2E}"/>
              </a:ext>
            </a:extLst>
          </p:cNvPr>
          <p:cNvSpPr>
            <a:spLocks noGrp="1"/>
          </p:cNvSpPr>
          <p:nvPr>
            <p:ph type="sldNum" sz="quarter" idx="12"/>
          </p:nvPr>
        </p:nvSpPr>
        <p:spPr>
          <a:xfrm>
            <a:off x="8610600" y="6356350"/>
            <a:ext cx="2743200" cy="365125"/>
          </a:xfrm>
        </p:spPr>
        <p:txBody>
          <a:bodyPr/>
          <a:lstStyle/>
          <a:p>
            <a:pPr>
              <a:defRPr/>
            </a:pPr>
            <a:fld id="{FDA7F4A3-F34F-EF49-9FB7-63E80B3A458F}" type="slidenum">
              <a:rPr lang="en-US" smtClean="0"/>
              <a:pPr>
                <a:defRPr/>
              </a:pPr>
              <a:t>15</a:t>
            </a:fld>
            <a:endParaRPr lang="en-US"/>
          </a:p>
        </p:txBody>
      </p:sp>
      <p:sp>
        <p:nvSpPr>
          <p:cNvPr id="4" name="Title 3">
            <a:extLst>
              <a:ext uri="{FF2B5EF4-FFF2-40B4-BE49-F238E27FC236}">
                <a16:creationId xmlns:a16="http://schemas.microsoft.com/office/drawing/2014/main" id="{A68B92B0-37E3-A143-96DF-65CAF0A954A3}"/>
              </a:ext>
            </a:extLst>
          </p:cNvPr>
          <p:cNvSpPr>
            <a:spLocks noGrp="1"/>
          </p:cNvSpPr>
          <p:nvPr>
            <p:ph type="title"/>
          </p:nvPr>
        </p:nvSpPr>
        <p:spPr/>
        <p:txBody>
          <a:bodyPr/>
          <a:lstStyle/>
          <a:p>
            <a:pPr algn="ctr"/>
            <a:r>
              <a:rPr lang="en-US" dirty="0"/>
              <a:t>Individual Profile</a:t>
            </a:r>
          </a:p>
        </p:txBody>
      </p:sp>
      <p:sp>
        <p:nvSpPr>
          <p:cNvPr id="3" name="Rectangle 2">
            <a:extLst>
              <a:ext uri="{FF2B5EF4-FFF2-40B4-BE49-F238E27FC236}">
                <a16:creationId xmlns:a16="http://schemas.microsoft.com/office/drawing/2014/main" id="{3A76413F-93A0-47A1-9164-8E04E218124A}"/>
              </a:ext>
            </a:extLst>
          </p:cNvPr>
          <p:cNvSpPr/>
          <p:nvPr/>
        </p:nvSpPr>
        <p:spPr>
          <a:xfrm>
            <a:off x="10545288" y="5427023"/>
            <a:ext cx="1295935" cy="1430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Clipping">
            <a:extLst>
              <a:ext uri="{FF2B5EF4-FFF2-40B4-BE49-F238E27FC236}">
                <a16:creationId xmlns:a16="http://schemas.microsoft.com/office/drawing/2014/main" id="{0CCF7D53-8AC9-4379-9164-63834E7ED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194" y="404134"/>
            <a:ext cx="6471899" cy="6182279"/>
          </a:xfrm>
          <a:prstGeom prst="rect">
            <a:avLst/>
          </a:prstGeom>
          <a:ln w="12700">
            <a:solidFill>
              <a:schemeClr val="bg1">
                <a:lumMod val="65000"/>
              </a:schemeClr>
            </a:solidFill>
          </a:ln>
        </p:spPr>
      </p:pic>
      <p:sp>
        <p:nvSpPr>
          <p:cNvPr id="11" name="Rounded Rectangle 8">
            <a:extLst>
              <a:ext uri="{FF2B5EF4-FFF2-40B4-BE49-F238E27FC236}">
                <a16:creationId xmlns:a16="http://schemas.microsoft.com/office/drawing/2014/main" id="{D75C78C3-0345-4C83-B208-A1D7195FC9BC}"/>
              </a:ext>
            </a:extLst>
          </p:cNvPr>
          <p:cNvSpPr/>
          <p:nvPr/>
        </p:nvSpPr>
        <p:spPr>
          <a:xfrm>
            <a:off x="7374577" y="1992428"/>
            <a:ext cx="4132613" cy="467126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73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A4E5A-A2FF-4EB9-A315-7D63F70D5399}"/>
              </a:ext>
            </a:extLst>
          </p:cNvPr>
          <p:cNvSpPr>
            <a:spLocks noGrp="1"/>
          </p:cNvSpPr>
          <p:nvPr>
            <p:ph type="title"/>
          </p:nvPr>
        </p:nvSpPr>
        <p:spPr/>
        <p:txBody>
          <a:bodyPr/>
          <a:lstStyle/>
          <a:p>
            <a:pPr algn="ctr"/>
            <a:r>
              <a:rPr lang="en-US" dirty="0"/>
              <a:t>TABE CLAS-E Online Individual Report</a:t>
            </a:r>
          </a:p>
        </p:txBody>
      </p:sp>
      <p:sp>
        <p:nvSpPr>
          <p:cNvPr id="4" name="Slide Number Placeholder 3">
            <a:extLst>
              <a:ext uri="{FF2B5EF4-FFF2-40B4-BE49-F238E27FC236}">
                <a16:creationId xmlns:a16="http://schemas.microsoft.com/office/drawing/2014/main" id="{999CB964-B6E4-4166-BA35-66FF47F66D6C}"/>
              </a:ext>
            </a:extLst>
          </p:cNvPr>
          <p:cNvSpPr>
            <a:spLocks noGrp="1"/>
          </p:cNvSpPr>
          <p:nvPr>
            <p:ph type="sldNum" sz="quarter" idx="12"/>
          </p:nvPr>
        </p:nvSpPr>
        <p:spPr/>
        <p:txBody>
          <a:bodyPr/>
          <a:lstStyle/>
          <a:p>
            <a:pPr>
              <a:defRPr/>
            </a:pPr>
            <a:fld id="{6AEC214C-A56B-9540-8AEB-8257408B4110}" type="slidenum">
              <a:rPr lang="en-US" smtClean="0"/>
              <a:pPr>
                <a:defRPr/>
              </a:pPr>
              <a:t>16</a:t>
            </a:fld>
            <a:endParaRPr lang="en-US" dirty="0"/>
          </a:p>
        </p:txBody>
      </p:sp>
      <p:pic>
        <p:nvPicPr>
          <p:cNvPr id="5" name="Content Placeholder 4">
            <a:extLst>
              <a:ext uri="{FF2B5EF4-FFF2-40B4-BE49-F238E27FC236}">
                <a16:creationId xmlns:a16="http://schemas.microsoft.com/office/drawing/2014/main" id="{C5DBEB3E-7226-4002-AA7A-5C2666599167}"/>
              </a:ext>
            </a:extLst>
          </p:cNvPr>
          <p:cNvPicPr>
            <a:picLocks noGrp="1" noChangeAspect="1"/>
          </p:cNvPicPr>
          <p:nvPr>
            <p:ph idx="13"/>
          </p:nvPr>
        </p:nvPicPr>
        <p:blipFill>
          <a:blip r:embed="rId3"/>
          <a:stretch>
            <a:fillRect/>
          </a:stretch>
        </p:blipFill>
        <p:spPr>
          <a:xfrm>
            <a:off x="4312227" y="136525"/>
            <a:ext cx="7543567" cy="6709185"/>
          </a:xfrm>
          <a:prstGeom prst="rect">
            <a:avLst/>
          </a:prstGeom>
        </p:spPr>
      </p:pic>
    </p:spTree>
    <p:extLst>
      <p:ext uri="{BB962C8B-B14F-4D97-AF65-F5344CB8AC3E}">
        <p14:creationId xmlns:p14="http://schemas.microsoft.com/office/powerpoint/2010/main" val="181755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5431-AC0D-8240-8AC1-B9A973C5E614}"/>
              </a:ext>
            </a:extLst>
          </p:cNvPr>
          <p:cNvSpPr>
            <a:spLocks noGrp="1"/>
          </p:cNvSpPr>
          <p:nvPr>
            <p:ph type="title"/>
          </p:nvPr>
        </p:nvSpPr>
        <p:spPr>
          <a:xfrm>
            <a:off x="6686732" y="739856"/>
            <a:ext cx="9784080" cy="1065838"/>
          </a:xfrm>
        </p:spPr>
        <p:txBody>
          <a:bodyPr/>
          <a:lstStyle/>
          <a:p>
            <a:r>
              <a:rPr lang="en-US" sz="2400" dirty="0">
                <a:latin typeface="+mn-lt"/>
                <a:cs typeface="Calibri" panose="020F0502020204030204" pitchFamily="34" charset="0"/>
              </a:rPr>
              <a:t>TABE 11&amp;12 Resource Materials</a:t>
            </a:r>
          </a:p>
        </p:txBody>
      </p:sp>
      <p:sp>
        <p:nvSpPr>
          <p:cNvPr id="3" name="Slide Number Placeholder 2">
            <a:extLst>
              <a:ext uri="{FF2B5EF4-FFF2-40B4-BE49-F238E27FC236}">
                <a16:creationId xmlns:a16="http://schemas.microsoft.com/office/drawing/2014/main" id="{7FD1BC1B-6910-8C4E-8BB7-33FF0B0ED32C}"/>
              </a:ext>
            </a:extLst>
          </p:cNvPr>
          <p:cNvSpPr>
            <a:spLocks noGrp="1"/>
          </p:cNvSpPr>
          <p:nvPr>
            <p:ph type="sldNum" sz="quarter" idx="12"/>
          </p:nvPr>
        </p:nvSpPr>
        <p:spPr>
          <a:xfrm>
            <a:off x="0" y="6356350"/>
            <a:ext cx="12192000" cy="365125"/>
          </a:xfrm>
        </p:spPr>
        <p:txBody>
          <a:bodyPr/>
          <a:lstStyle/>
          <a:p>
            <a:pPr>
              <a:defRPr/>
            </a:pPr>
            <a:fld id="{DD499E57-7B7B-F94D-A690-318B973C5EE7}" type="slidenum">
              <a:rPr lang="en-US" smtClean="0"/>
              <a:pPr>
                <a:defRPr/>
              </a:pPr>
              <a:t>17</a:t>
            </a:fld>
            <a:endParaRPr lang="en-US" dirty="0"/>
          </a:p>
        </p:txBody>
      </p:sp>
      <p:sp>
        <p:nvSpPr>
          <p:cNvPr id="4" name="Content Placeholder 3">
            <a:extLst>
              <a:ext uri="{FF2B5EF4-FFF2-40B4-BE49-F238E27FC236}">
                <a16:creationId xmlns:a16="http://schemas.microsoft.com/office/drawing/2014/main" id="{34168BBE-6012-534B-AE15-95FDD8397CE2}"/>
              </a:ext>
            </a:extLst>
          </p:cNvPr>
          <p:cNvSpPr>
            <a:spLocks noGrp="1"/>
          </p:cNvSpPr>
          <p:nvPr>
            <p:ph idx="1"/>
          </p:nvPr>
        </p:nvSpPr>
        <p:spPr>
          <a:xfrm>
            <a:off x="261258" y="482336"/>
            <a:ext cx="5834742" cy="4351338"/>
          </a:xfrm>
        </p:spPr>
        <p:txBody>
          <a:bodyPr/>
          <a:lstStyle/>
          <a:p>
            <a:pPr marL="342900" indent="-342900">
              <a:spcAft>
                <a:spcPts val="600"/>
              </a:spcAft>
              <a:buClr>
                <a:srgbClr val="5091CD"/>
              </a:buClr>
              <a:buSzPct val="90000"/>
              <a:buFont typeface="Wingdings" panose="05000000000000000000" pitchFamily="2" charset="2"/>
              <a:buChar char="n"/>
            </a:pPr>
            <a:r>
              <a:rPr lang="en-US" sz="1800" b="1" dirty="0">
                <a:latin typeface="+mn-lt"/>
                <a:cs typeface="Calibri" panose="020F0502020204030204" pitchFamily="34" charset="0"/>
              </a:rPr>
              <a:t>TABE DRC INSIGHT Portal – General Information &gt; Documents</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DRC INSIGHT Documentation</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TABE 11&amp;12 Scoring Guide</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Test Administration Manual</a:t>
            </a:r>
          </a:p>
          <a:p>
            <a:pPr marL="731520" indent="-342900">
              <a:spcAft>
                <a:spcPts val="1800"/>
              </a:spcAft>
              <a:buClr>
                <a:srgbClr val="5091CD"/>
              </a:buClr>
              <a:buFont typeface="Arial Narrow" panose="020B0606020202030204" pitchFamily="34" charset="0"/>
              <a:buChar char="–"/>
            </a:pPr>
            <a:r>
              <a:rPr lang="en-US" sz="1800" dirty="0">
                <a:latin typeface="+mn-lt"/>
                <a:cs typeface="Calibri" panose="020F0502020204030204" pitchFamily="34" charset="0"/>
              </a:rPr>
              <a:t>Test Directions</a:t>
            </a:r>
          </a:p>
          <a:p>
            <a:pPr marL="342900" indent="-342900">
              <a:spcAft>
                <a:spcPts val="600"/>
              </a:spcAft>
              <a:buClr>
                <a:srgbClr val="5091CD"/>
              </a:buClr>
              <a:buSzPct val="90000"/>
              <a:buFont typeface="Wingdings" panose="05000000000000000000" pitchFamily="2" charset="2"/>
              <a:buChar char="n"/>
            </a:pPr>
            <a:r>
              <a:rPr lang="en-US" sz="1800" b="1" dirty="0">
                <a:latin typeface="+mn-lt"/>
                <a:cs typeface="Calibri" panose="020F0502020204030204" pitchFamily="34" charset="0"/>
              </a:rPr>
              <a:t>TABETest.com (under </a:t>
            </a:r>
            <a:r>
              <a:rPr lang="en-US" sz="1800" b="1" i="1" dirty="0">
                <a:latin typeface="+mn-lt"/>
                <a:cs typeface="Calibri" panose="020F0502020204030204" pitchFamily="34" charset="0"/>
              </a:rPr>
              <a:t>Resources</a:t>
            </a:r>
            <a:r>
              <a:rPr lang="en-US" sz="1800" b="1" dirty="0">
                <a:latin typeface="+mn-lt"/>
                <a:cs typeface="Calibri" panose="020F0502020204030204" pitchFamily="34" charset="0"/>
              </a:rPr>
              <a:t>)</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Sample Practice Items</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Objective Structure</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Test Blueprints</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TABE Online Training Videos</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Accommodation Guidelines</a:t>
            </a:r>
          </a:p>
          <a:p>
            <a:pPr marL="731520" indent="-342900">
              <a:spcAft>
                <a:spcPts val="600"/>
              </a:spcAft>
              <a:buClr>
                <a:srgbClr val="5091CD"/>
              </a:buClr>
              <a:buFont typeface="Arial Narrow" panose="020B0606020202030204" pitchFamily="34" charset="0"/>
              <a:buChar char="–"/>
            </a:pPr>
            <a:r>
              <a:rPr lang="en-US" sz="1800" dirty="0">
                <a:latin typeface="+mn-lt"/>
                <a:cs typeface="Calibri" panose="020F0502020204030204" pitchFamily="34" charset="0"/>
              </a:rPr>
              <a:t>HSE Concordance</a:t>
            </a:r>
          </a:p>
        </p:txBody>
      </p:sp>
      <p:sp>
        <p:nvSpPr>
          <p:cNvPr id="5" name="TextBox 4">
            <a:extLst>
              <a:ext uri="{FF2B5EF4-FFF2-40B4-BE49-F238E27FC236}">
                <a16:creationId xmlns:a16="http://schemas.microsoft.com/office/drawing/2014/main" id="{C5519FB3-85F4-FA4E-9894-EAB17B299CA0}"/>
              </a:ext>
            </a:extLst>
          </p:cNvPr>
          <p:cNvSpPr txBox="1"/>
          <p:nvPr/>
        </p:nvSpPr>
        <p:spPr>
          <a:xfrm>
            <a:off x="6987822" y="2050903"/>
            <a:ext cx="3939822" cy="2308324"/>
          </a:xfrm>
          <a:prstGeom prst="rect">
            <a:avLst/>
          </a:prstGeom>
          <a:noFill/>
        </p:spPr>
        <p:txBody>
          <a:bodyPr wrap="square" rtlCol="0">
            <a:spAutoFit/>
          </a:bodyPr>
          <a:lstStyle/>
          <a:p>
            <a:pPr algn="ctr"/>
            <a:r>
              <a:rPr lang="en-US" sz="3200" b="1" i="1" kern="0" dirty="0">
                <a:hlinkClick r:id="rId3"/>
              </a:rPr>
              <a:t>Visit </a:t>
            </a:r>
            <a:r>
              <a:rPr lang="en-US" sz="4800" b="1" i="1" kern="0" dirty="0">
                <a:solidFill>
                  <a:schemeClr val="accent5"/>
                </a:solidFill>
                <a:hlinkClick r:id="rId3"/>
              </a:rPr>
              <a:t>tabetest.com </a:t>
            </a:r>
            <a:r>
              <a:rPr lang="en-US" sz="3200" b="1" i="1" kern="0" dirty="0">
                <a:hlinkClick r:id="rId3"/>
              </a:rPr>
              <a:t>for all updates and info</a:t>
            </a:r>
            <a:endParaRPr lang="en-US" sz="3200" b="1" i="1" kern="0" dirty="0"/>
          </a:p>
        </p:txBody>
      </p:sp>
    </p:spTree>
    <p:extLst>
      <p:ext uri="{BB962C8B-B14F-4D97-AF65-F5344CB8AC3E}">
        <p14:creationId xmlns:p14="http://schemas.microsoft.com/office/powerpoint/2010/main" val="88825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0658F-132A-46CA-BF41-67B9AA58EB96}"/>
              </a:ext>
            </a:extLst>
          </p:cNvPr>
          <p:cNvSpPr>
            <a:spLocks noGrp="1"/>
          </p:cNvSpPr>
          <p:nvPr>
            <p:ph type="sldNum" sz="quarter" idx="17"/>
          </p:nvPr>
        </p:nvSpPr>
        <p:spPr/>
        <p:txBody>
          <a:bodyPr/>
          <a:lstStyle/>
          <a:p>
            <a:pPr algn="ctr">
              <a:defRPr/>
            </a:pPr>
            <a:fld id="{FDA7F4A3-F34F-EF49-9FB7-63E80B3A458F}" type="slidenum">
              <a:rPr lang="en-US" smtClean="0"/>
              <a:pPr algn="ctr">
                <a:defRPr/>
              </a:pPr>
              <a:t>18</a:t>
            </a:fld>
            <a:endParaRPr lang="en-US" dirty="0"/>
          </a:p>
        </p:txBody>
      </p:sp>
      <p:sp>
        <p:nvSpPr>
          <p:cNvPr id="4" name="Title 3">
            <a:extLst>
              <a:ext uri="{FF2B5EF4-FFF2-40B4-BE49-F238E27FC236}">
                <a16:creationId xmlns:a16="http://schemas.microsoft.com/office/drawing/2014/main" id="{4DC74579-B2AC-42E9-9BF8-14C4072020B8}"/>
              </a:ext>
            </a:extLst>
          </p:cNvPr>
          <p:cNvSpPr>
            <a:spLocks noGrp="1"/>
          </p:cNvSpPr>
          <p:nvPr>
            <p:ph type="title"/>
          </p:nvPr>
        </p:nvSpPr>
        <p:spPr/>
        <p:txBody>
          <a:bodyPr/>
          <a:lstStyle/>
          <a:p>
            <a:r>
              <a:rPr lang="en-US" dirty="0"/>
              <a:t>Linking to Curriculum </a:t>
            </a:r>
          </a:p>
        </p:txBody>
      </p:sp>
      <p:sp>
        <p:nvSpPr>
          <p:cNvPr id="5" name="Rectangle 4">
            <a:extLst>
              <a:ext uri="{FF2B5EF4-FFF2-40B4-BE49-F238E27FC236}">
                <a16:creationId xmlns:a16="http://schemas.microsoft.com/office/drawing/2014/main" id="{3ADC8748-57DD-4559-AB5E-1994D0D6EF9E}"/>
              </a:ext>
            </a:extLst>
          </p:cNvPr>
          <p:cNvSpPr/>
          <p:nvPr/>
        </p:nvSpPr>
        <p:spPr>
          <a:xfrm>
            <a:off x="4633830" y="1426964"/>
            <a:ext cx="6304679" cy="3385542"/>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800" dirty="0">
                <a:cs typeface="Calibri" panose="020F0502020204030204" pitchFamily="34" charset="0"/>
              </a:rPr>
              <a:t>Data file to include TABE Strength and Weaknesses </a:t>
            </a:r>
          </a:p>
          <a:p>
            <a:pPr marL="285750" indent="-285750">
              <a:buClr>
                <a:schemeClr val="accent1"/>
              </a:buClr>
              <a:buFont typeface="Arial" panose="020B0604020202020204" pitchFamily="34" charset="0"/>
              <a:buChar char="•"/>
            </a:pPr>
            <a:r>
              <a:rPr lang="en-US" sz="2800" dirty="0">
                <a:cs typeface="Calibri" panose="020F0502020204030204" pitchFamily="34" charset="0"/>
              </a:rPr>
              <a:t>Upload into Learning systems to develop custom learning paths</a:t>
            </a:r>
          </a:p>
          <a:p>
            <a:pPr marL="285750" indent="-285750">
              <a:buClr>
                <a:schemeClr val="accent1"/>
              </a:buClr>
              <a:buFont typeface="Arial" panose="020B0604020202020204" pitchFamily="34" charset="0"/>
              <a:buChar char="•"/>
            </a:pPr>
            <a:r>
              <a:rPr lang="en-US" sz="2800" dirty="0">
                <a:cs typeface="Calibri" panose="020F0502020204030204" pitchFamily="34" charset="0"/>
              </a:rPr>
              <a:t>Resources from Publishers share on webinars </a:t>
            </a:r>
          </a:p>
          <a:p>
            <a:pPr marL="285750" indent="-285750">
              <a:buClr>
                <a:schemeClr val="accent1"/>
              </a:buClr>
              <a:buFont typeface="Arial" panose="020B0604020202020204" pitchFamily="34" charset="0"/>
              <a:buChar char="•"/>
            </a:pPr>
            <a:endParaRPr lang="en-US" sz="2800" dirty="0">
              <a:cs typeface="Calibri" panose="020F0502020204030204" pitchFamily="34" charset="0"/>
            </a:endParaRPr>
          </a:p>
          <a:p>
            <a:pPr marL="285750" indent="-285750">
              <a:buClr>
                <a:schemeClr val="accent1"/>
              </a:buClr>
              <a:buFont typeface="Arial" panose="020B0604020202020204" pitchFamily="34" charset="0"/>
              <a:buChar char="•"/>
            </a:pPr>
            <a:endParaRPr lang="en-US" dirty="0">
              <a:cs typeface="Calibri" panose="020F0502020204030204" pitchFamily="34" charset="0"/>
            </a:endParaRPr>
          </a:p>
        </p:txBody>
      </p:sp>
    </p:spTree>
    <p:extLst>
      <p:ext uri="{BB962C8B-B14F-4D97-AF65-F5344CB8AC3E}">
        <p14:creationId xmlns:p14="http://schemas.microsoft.com/office/powerpoint/2010/main" val="185548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279B1-18DD-4FD2-A219-765D5D3F2742}"/>
              </a:ext>
            </a:extLst>
          </p:cNvPr>
          <p:cNvSpPr>
            <a:spLocks noGrp="1"/>
          </p:cNvSpPr>
          <p:nvPr>
            <p:ph type="sldNum" sz="quarter" idx="17"/>
          </p:nvPr>
        </p:nvSpPr>
        <p:spPr/>
        <p:txBody>
          <a:bodyPr/>
          <a:lstStyle/>
          <a:p>
            <a:pPr algn="ctr">
              <a:defRPr/>
            </a:pPr>
            <a:fld id="{FDA7F4A3-F34F-EF49-9FB7-63E80B3A458F}" type="slidenum">
              <a:rPr lang="en-US" smtClean="0"/>
              <a:pPr algn="ctr">
                <a:defRPr/>
              </a:pPr>
              <a:t>19</a:t>
            </a:fld>
            <a:endParaRPr lang="en-US" dirty="0"/>
          </a:p>
        </p:txBody>
      </p:sp>
      <p:sp>
        <p:nvSpPr>
          <p:cNvPr id="4" name="Title 3">
            <a:extLst>
              <a:ext uri="{FF2B5EF4-FFF2-40B4-BE49-F238E27FC236}">
                <a16:creationId xmlns:a16="http://schemas.microsoft.com/office/drawing/2014/main" id="{BC15B94D-F888-4541-94AF-782CA48E7F93}"/>
              </a:ext>
            </a:extLst>
          </p:cNvPr>
          <p:cNvSpPr>
            <a:spLocks noGrp="1"/>
          </p:cNvSpPr>
          <p:nvPr>
            <p:ph type="title"/>
          </p:nvPr>
        </p:nvSpPr>
        <p:spPr/>
        <p:txBody>
          <a:bodyPr/>
          <a:lstStyle/>
          <a:p>
            <a:r>
              <a:rPr lang="en-US" dirty="0"/>
              <a:t>TABE Webinar Series</a:t>
            </a:r>
          </a:p>
        </p:txBody>
      </p:sp>
      <p:pic>
        <p:nvPicPr>
          <p:cNvPr id="5" name="Picture 4">
            <a:extLst>
              <a:ext uri="{FF2B5EF4-FFF2-40B4-BE49-F238E27FC236}">
                <a16:creationId xmlns:a16="http://schemas.microsoft.com/office/drawing/2014/main" id="{68A6C391-D3DC-42D6-A287-C888A34A35D4}"/>
              </a:ext>
            </a:extLst>
          </p:cNvPr>
          <p:cNvPicPr>
            <a:picLocks noChangeAspect="1"/>
          </p:cNvPicPr>
          <p:nvPr/>
        </p:nvPicPr>
        <p:blipFill>
          <a:blip r:embed="rId3"/>
          <a:stretch>
            <a:fillRect/>
          </a:stretch>
        </p:blipFill>
        <p:spPr>
          <a:xfrm>
            <a:off x="4286157" y="1362012"/>
            <a:ext cx="7066054" cy="4723099"/>
          </a:xfrm>
          <a:prstGeom prst="rect">
            <a:avLst/>
          </a:prstGeom>
        </p:spPr>
      </p:pic>
    </p:spTree>
    <p:extLst>
      <p:ext uri="{BB962C8B-B14F-4D97-AF65-F5344CB8AC3E}">
        <p14:creationId xmlns:p14="http://schemas.microsoft.com/office/powerpoint/2010/main" val="376214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3E8E7-CDB6-4C42-AC6F-B37A19C7B098}"/>
              </a:ext>
            </a:extLst>
          </p:cNvPr>
          <p:cNvSpPr>
            <a:spLocks noGrp="1"/>
          </p:cNvSpPr>
          <p:nvPr>
            <p:ph type="sldNum" sz="quarter" idx="17"/>
          </p:nvPr>
        </p:nvSpPr>
        <p:spPr/>
        <p:txBody>
          <a:bodyPr/>
          <a:lstStyle/>
          <a:p>
            <a:pPr>
              <a:defRPr/>
            </a:pPr>
            <a:fld id="{FDA7F4A3-F34F-EF49-9FB7-63E80B3A458F}" type="slidenum">
              <a:rPr lang="en-US" smtClean="0"/>
              <a:pPr>
                <a:defRPr/>
              </a:pPr>
              <a:t>2</a:t>
            </a:fld>
            <a:endParaRPr lang="en-US" dirty="0"/>
          </a:p>
        </p:txBody>
      </p:sp>
      <p:sp>
        <p:nvSpPr>
          <p:cNvPr id="3" name="Content Placeholder 2">
            <a:extLst>
              <a:ext uri="{FF2B5EF4-FFF2-40B4-BE49-F238E27FC236}">
                <a16:creationId xmlns:a16="http://schemas.microsoft.com/office/drawing/2014/main" id="{D84BD8CD-A8B0-9A45-98B3-9A72B22E674C}"/>
              </a:ext>
            </a:extLst>
          </p:cNvPr>
          <p:cNvSpPr>
            <a:spLocks noGrp="1"/>
          </p:cNvSpPr>
          <p:nvPr>
            <p:ph idx="13"/>
          </p:nvPr>
        </p:nvSpPr>
        <p:spPr>
          <a:xfrm>
            <a:off x="4236098" y="1253330"/>
            <a:ext cx="8117633" cy="5103019"/>
          </a:xfrm>
        </p:spPr>
        <p:txBody>
          <a:bodyPr>
            <a:normAutofit fontScale="32500" lnSpcReduction="20000"/>
          </a:bodyPr>
          <a:lstStyle/>
          <a:p>
            <a:pPr marL="342900" indent="-342900">
              <a:buClr>
                <a:schemeClr val="accent5"/>
              </a:buClr>
              <a:buFont typeface="Arial" panose="020B0604020202020204" pitchFamily="34" charset="0"/>
              <a:buChar char="•"/>
            </a:pPr>
            <a:r>
              <a:rPr lang="en-US" sz="9600" dirty="0">
                <a:latin typeface="+mn-lt"/>
              </a:rPr>
              <a:t>Standardized Assessment</a:t>
            </a:r>
          </a:p>
          <a:p>
            <a:pPr marL="1028700" lvl="1" indent="-342900">
              <a:buClr>
                <a:srgbClr val="C00000"/>
              </a:buClr>
            </a:pPr>
            <a:r>
              <a:rPr lang="en-US" sz="9600" dirty="0">
                <a:latin typeface="+mn-lt"/>
              </a:rPr>
              <a:t>First Released in 1967 with Version 1&amp;2</a:t>
            </a:r>
          </a:p>
          <a:p>
            <a:pPr marL="342900" indent="-342900">
              <a:buClr>
                <a:schemeClr val="accent5"/>
              </a:buClr>
              <a:buFont typeface="Arial" panose="020B0604020202020204" pitchFamily="34" charset="0"/>
              <a:buChar char="•"/>
            </a:pPr>
            <a:r>
              <a:rPr lang="en-US" sz="9600" dirty="0">
                <a:latin typeface="+mn-lt"/>
              </a:rPr>
              <a:t>Five content levels (lowest to highest)</a:t>
            </a:r>
          </a:p>
          <a:p>
            <a:pPr marL="1028700" lvl="1" indent="-342900">
              <a:buClr>
                <a:srgbClr val="C00000"/>
              </a:buClr>
            </a:pPr>
            <a:r>
              <a:rPr lang="en-US" sz="9600" dirty="0">
                <a:latin typeface="+mn-lt"/>
              </a:rPr>
              <a:t>L, E, M, D, A</a:t>
            </a:r>
          </a:p>
          <a:p>
            <a:pPr marL="342900" indent="-342900">
              <a:buClr>
                <a:schemeClr val="accent5"/>
              </a:buClr>
              <a:buFont typeface="Arial" panose="020B0604020202020204" pitchFamily="34" charset="0"/>
              <a:buChar char="•"/>
            </a:pPr>
            <a:r>
              <a:rPr lang="en-US" sz="9600" dirty="0">
                <a:latin typeface="+mn-lt"/>
              </a:rPr>
              <a:t>Two Forms </a:t>
            </a:r>
          </a:p>
          <a:p>
            <a:pPr marL="1028700" lvl="1" indent="-342900">
              <a:buClr>
                <a:srgbClr val="C00000"/>
              </a:buClr>
            </a:pPr>
            <a:r>
              <a:rPr lang="en-US" sz="9600" dirty="0">
                <a:latin typeface="+mn-lt"/>
              </a:rPr>
              <a:t>Currently 11 and 12 were released January 2018</a:t>
            </a:r>
          </a:p>
          <a:p>
            <a:pPr marL="342900" indent="-342900">
              <a:buClr>
                <a:schemeClr val="accent5"/>
              </a:buClr>
              <a:buFont typeface="Arial" panose="020B0604020202020204" pitchFamily="34" charset="0"/>
              <a:buChar char="•"/>
            </a:pPr>
            <a:r>
              <a:rPr lang="en-US" sz="9600" dirty="0">
                <a:latin typeface="+mn-lt"/>
              </a:rPr>
              <a:t>Four subject areas</a:t>
            </a:r>
          </a:p>
          <a:p>
            <a:pPr marL="1028700" lvl="1" indent="-342900">
              <a:buClr>
                <a:srgbClr val="C00000"/>
              </a:buClr>
            </a:pPr>
            <a:r>
              <a:rPr lang="en-US" sz="9600" dirty="0">
                <a:latin typeface="+mn-lt"/>
              </a:rPr>
              <a:t>Reading, Math, Language &amp; Writing</a:t>
            </a:r>
          </a:p>
          <a:p>
            <a:pPr marL="342900" indent="-342900">
              <a:buClr>
                <a:schemeClr val="accent5"/>
              </a:buClr>
              <a:buFont typeface="Arial" panose="020B0604020202020204" pitchFamily="34" charset="0"/>
              <a:buChar char="•"/>
            </a:pPr>
            <a:r>
              <a:rPr lang="en-US" sz="9600" dirty="0">
                <a:latin typeface="+mn-lt"/>
              </a:rPr>
              <a:t>Alignment to National College and Career Readiness Standards (CCRS) </a:t>
            </a:r>
          </a:p>
          <a:p>
            <a:pPr marL="342900" indent="-342900">
              <a:buClr>
                <a:schemeClr val="accent5"/>
              </a:buClr>
              <a:buFont typeface="Arial" panose="020B0604020202020204" pitchFamily="34" charset="0"/>
              <a:buChar char="•"/>
            </a:pPr>
            <a:r>
              <a:rPr lang="en-US" sz="9600" dirty="0">
                <a:latin typeface="+mn-lt"/>
              </a:rPr>
              <a:t>HSE exams also align to CCRS</a:t>
            </a:r>
          </a:p>
          <a:p>
            <a:pPr marL="342900" indent="-342900">
              <a:buClr>
                <a:schemeClr val="accent5"/>
              </a:buClr>
              <a:buFont typeface="Arial" panose="020B0604020202020204" pitchFamily="34" charset="0"/>
              <a:buChar char="•"/>
            </a:pPr>
            <a:endParaRPr lang="en-US" dirty="0">
              <a:latin typeface="+mn-lt"/>
            </a:endParaRPr>
          </a:p>
        </p:txBody>
      </p:sp>
      <p:sp>
        <p:nvSpPr>
          <p:cNvPr id="4" name="Title 3">
            <a:extLst>
              <a:ext uri="{FF2B5EF4-FFF2-40B4-BE49-F238E27FC236}">
                <a16:creationId xmlns:a16="http://schemas.microsoft.com/office/drawing/2014/main" id="{5FD5A9F1-E2D9-0544-8884-A82121F01E14}"/>
              </a:ext>
            </a:extLst>
          </p:cNvPr>
          <p:cNvSpPr>
            <a:spLocks noGrp="1"/>
          </p:cNvSpPr>
          <p:nvPr>
            <p:ph type="title"/>
          </p:nvPr>
        </p:nvSpPr>
        <p:spPr>
          <a:xfrm>
            <a:off x="463854" y="528411"/>
            <a:ext cx="2932489" cy="4952145"/>
          </a:xfrm>
        </p:spPr>
        <p:txBody>
          <a:bodyPr/>
          <a:lstStyle/>
          <a:p>
            <a:r>
              <a:rPr lang="en-US" dirty="0"/>
              <a:t>TABE 11&amp;12 Overview</a:t>
            </a:r>
          </a:p>
        </p:txBody>
      </p:sp>
    </p:spTree>
    <p:extLst>
      <p:ext uri="{BB962C8B-B14F-4D97-AF65-F5344CB8AC3E}">
        <p14:creationId xmlns:p14="http://schemas.microsoft.com/office/powerpoint/2010/main" val="172861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0658F-132A-46CA-BF41-67B9AA58EB96}"/>
              </a:ext>
            </a:extLst>
          </p:cNvPr>
          <p:cNvSpPr>
            <a:spLocks noGrp="1"/>
          </p:cNvSpPr>
          <p:nvPr>
            <p:ph type="sldNum" sz="quarter" idx="17"/>
          </p:nvPr>
        </p:nvSpPr>
        <p:spPr/>
        <p:txBody>
          <a:bodyPr/>
          <a:lstStyle/>
          <a:p>
            <a:pPr algn="ctr">
              <a:defRPr/>
            </a:pPr>
            <a:fld id="{FDA7F4A3-F34F-EF49-9FB7-63E80B3A458F}" type="slidenum">
              <a:rPr lang="en-US" smtClean="0"/>
              <a:pPr algn="ctr">
                <a:defRPr/>
              </a:pPr>
              <a:t>20</a:t>
            </a:fld>
            <a:endParaRPr lang="en-US" dirty="0"/>
          </a:p>
        </p:txBody>
      </p:sp>
      <p:sp>
        <p:nvSpPr>
          <p:cNvPr id="4" name="Title 3">
            <a:extLst>
              <a:ext uri="{FF2B5EF4-FFF2-40B4-BE49-F238E27FC236}">
                <a16:creationId xmlns:a16="http://schemas.microsoft.com/office/drawing/2014/main" id="{4DC74579-B2AC-42E9-9BF8-14C4072020B8}"/>
              </a:ext>
            </a:extLst>
          </p:cNvPr>
          <p:cNvSpPr>
            <a:spLocks noGrp="1"/>
          </p:cNvSpPr>
          <p:nvPr>
            <p:ph type="title"/>
          </p:nvPr>
        </p:nvSpPr>
        <p:spPr/>
        <p:txBody>
          <a:bodyPr/>
          <a:lstStyle/>
          <a:p>
            <a:r>
              <a:rPr lang="en-US" dirty="0"/>
              <a:t>TABE Workforce Readiness Report</a:t>
            </a:r>
          </a:p>
        </p:txBody>
      </p:sp>
      <p:sp>
        <p:nvSpPr>
          <p:cNvPr id="5" name="Rectangle 4">
            <a:extLst>
              <a:ext uri="{FF2B5EF4-FFF2-40B4-BE49-F238E27FC236}">
                <a16:creationId xmlns:a16="http://schemas.microsoft.com/office/drawing/2014/main" id="{3ADC8748-57DD-4559-AB5E-1994D0D6EF9E}"/>
              </a:ext>
            </a:extLst>
          </p:cNvPr>
          <p:cNvSpPr/>
          <p:nvPr/>
        </p:nvSpPr>
        <p:spPr>
          <a:xfrm>
            <a:off x="4633830" y="1426964"/>
            <a:ext cx="6304679" cy="4247317"/>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800" dirty="0">
                <a:cs typeface="Calibri" panose="020F0502020204030204" pitchFamily="34" charset="0"/>
              </a:rPr>
              <a:t>Planned for late 2021/early 2022</a:t>
            </a:r>
          </a:p>
          <a:p>
            <a:pPr marL="285750" indent="-285750">
              <a:buClr>
                <a:schemeClr val="accent1"/>
              </a:buClr>
              <a:buFont typeface="Arial" panose="020B0604020202020204" pitchFamily="34" charset="0"/>
              <a:buChar char="•"/>
            </a:pPr>
            <a:r>
              <a:rPr lang="en-US" sz="2800" dirty="0">
                <a:cs typeface="Calibri" panose="020F0502020204030204" pitchFamily="34" charset="0"/>
              </a:rPr>
              <a:t>Aligning to Dept of Labor O*Net Bright Outlook Jobs</a:t>
            </a:r>
          </a:p>
          <a:p>
            <a:pPr marL="285750" indent="-285750">
              <a:buClr>
                <a:schemeClr val="accent1"/>
              </a:buClr>
              <a:buFont typeface="Arial" panose="020B0604020202020204" pitchFamily="34" charset="0"/>
              <a:buChar char="•"/>
            </a:pPr>
            <a:r>
              <a:rPr lang="en-US" sz="2800" dirty="0">
                <a:cs typeface="Calibri" panose="020F0502020204030204" pitchFamily="34" charset="0"/>
              </a:rPr>
              <a:t>Partnership with MetaMetrics to align TABE Reading and Math to Lexile and Quantile Scores</a:t>
            </a:r>
          </a:p>
          <a:p>
            <a:pPr marL="285750" indent="-285750">
              <a:buClr>
                <a:schemeClr val="accent1"/>
              </a:buClr>
              <a:buFont typeface="Arial" panose="020B0604020202020204" pitchFamily="34" charset="0"/>
              <a:buChar char="•"/>
            </a:pPr>
            <a:r>
              <a:rPr lang="en-US" sz="2800" dirty="0">
                <a:cs typeface="Calibri" panose="020F0502020204030204" pitchFamily="34" charset="0"/>
              </a:rPr>
              <a:t>Provides new normed data for Grade Equivalents </a:t>
            </a:r>
          </a:p>
          <a:p>
            <a:pPr marL="285750" indent="-285750">
              <a:buClr>
                <a:schemeClr val="accent1"/>
              </a:buClr>
              <a:buFont typeface="Arial" panose="020B0604020202020204" pitchFamily="34" charset="0"/>
              <a:buChar char="•"/>
            </a:pPr>
            <a:endParaRPr lang="en-US" sz="2800" dirty="0">
              <a:cs typeface="Calibri" panose="020F0502020204030204" pitchFamily="34" charset="0"/>
            </a:endParaRPr>
          </a:p>
          <a:p>
            <a:pPr marL="285750" indent="-285750">
              <a:buClr>
                <a:schemeClr val="accent1"/>
              </a:buClr>
              <a:buFont typeface="Arial" panose="020B0604020202020204" pitchFamily="34" charset="0"/>
              <a:buChar char="•"/>
            </a:pPr>
            <a:endParaRPr lang="en-US" dirty="0">
              <a:cs typeface="Calibri" panose="020F0502020204030204" pitchFamily="34" charset="0"/>
            </a:endParaRPr>
          </a:p>
        </p:txBody>
      </p:sp>
    </p:spTree>
    <p:extLst>
      <p:ext uri="{BB962C8B-B14F-4D97-AF65-F5344CB8AC3E}">
        <p14:creationId xmlns:p14="http://schemas.microsoft.com/office/powerpoint/2010/main" val="61166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0658F-132A-46CA-BF41-67B9AA58EB96}"/>
              </a:ext>
            </a:extLst>
          </p:cNvPr>
          <p:cNvSpPr>
            <a:spLocks noGrp="1"/>
          </p:cNvSpPr>
          <p:nvPr>
            <p:ph type="sldNum" sz="quarter" idx="17"/>
          </p:nvPr>
        </p:nvSpPr>
        <p:spPr/>
        <p:txBody>
          <a:bodyPr/>
          <a:lstStyle/>
          <a:p>
            <a:pPr algn="ctr">
              <a:defRPr/>
            </a:pPr>
            <a:fld id="{FDA7F4A3-F34F-EF49-9FB7-63E80B3A458F}" type="slidenum">
              <a:rPr lang="en-US" smtClean="0"/>
              <a:pPr algn="ctr">
                <a:defRPr/>
              </a:pPr>
              <a:t>21</a:t>
            </a:fld>
            <a:endParaRPr lang="en-US" dirty="0"/>
          </a:p>
        </p:txBody>
      </p:sp>
      <p:sp>
        <p:nvSpPr>
          <p:cNvPr id="4" name="Title 3">
            <a:extLst>
              <a:ext uri="{FF2B5EF4-FFF2-40B4-BE49-F238E27FC236}">
                <a16:creationId xmlns:a16="http://schemas.microsoft.com/office/drawing/2014/main" id="{4DC74579-B2AC-42E9-9BF8-14C4072020B8}"/>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202EE22-63A1-4312-9004-F397147314E9}"/>
              </a:ext>
            </a:extLst>
          </p:cNvPr>
          <p:cNvPicPr>
            <a:picLocks noChangeAspect="1"/>
          </p:cNvPicPr>
          <p:nvPr/>
        </p:nvPicPr>
        <p:blipFill>
          <a:blip r:embed="rId3"/>
          <a:stretch>
            <a:fillRect/>
          </a:stretch>
        </p:blipFill>
        <p:spPr>
          <a:xfrm>
            <a:off x="288072" y="383422"/>
            <a:ext cx="11804868" cy="6344233"/>
          </a:xfrm>
          <a:prstGeom prst="rect">
            <a:avLst/>
          </a:prstGeom>
        </p:spPr>
      </p:pic>
    </p:spTree>
    <p:extLst>
      <p:ext uri="{BB962C8B-B14F-4D97-AF65-F5344CB8AC3E}">
        <p14:creationId xmlns:p14="http://schemas.microsoft.com/office/powerpoint/2010/main" val="299818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3E8E7-CDB6-4C42-AC6F-B37A19C7B098}"/>
              </a:ext>
            </a:extLst>
          </p:cNvPr>
          <p:cNvSpPr>
            <a:spLocks noGrp="1"/>
          </p:cNvSpPr>
          <p:nvPr>
            <p:ph type="sldNum" sz="quarter" idx="17"/>
          </p:nvPr>
        </p:nvSpPr>
        <p:spPr/>
        <p:txBody>
          <a:bodyPr/>
          <a:lstStyle/>
          <a:p>
            <a:pPr>
              <a:defRPr/>
            </a:pPr>
            <a:fld id="{FDA7F4A3-F34F-EF49-9FB7-63E80B3A458F}" type="slidenum">
              <a:rPr lang="en-US" smtClean="0"/>
              <a:pPr>
                <a:defRPr/>
              </a:pPr>
              <a:t>22</a:t>
            </a:fld>
            <a:endParaRPr lang="en-US" dirty="0"/>
          </a:p>
        </p:txBody>
      </p:sp>
      <p:sp>
        <p:nvSpPr>
          <p:cNvPr id="4" name="Title 3">
            <a:extLst>
              <a:ext uri="{FF2B5EF4-FFF2-40B4-BE49-F238E27FC236}">
                <a16:creationId xmlns:a16="http://schemas.microsoft.com/office/drawing/2014/main" id="{5FD5A9F1-E2D9-0544-8884-A82121F01E14}"/>
              </a:ext>
            </a:extLst>
          </p:cNvPr>
          <p:cNvSpPr>
            <a:spLocks noGrp="1"/>
          </p:cNvSpPr>
          <p:nvPr>
            <p:ph type="title"/>
          </p:nvPr>
        </p:nvSpPr>
        <p:spPr>
          <a:xfrm>
            <a:off x="382582" y="1096962"/>
            <a:ext cx="3465517" cy="4952145"/>
          </a:xfrm>
        </p:spPr>
        <p:txBody>
          <a:bodyPr/>
          <a:lstStyle/>
          <a:p>
            <a:pPr algn="ctr"/>
            <a:r>
              <a:rPr lang="en-US" dirty="0"/>
              <a:t>Discussion Questions</a:t>
            </a:r>
          </a:p>
        </p:txBody>
      </p:sp>
      <p:sp>
        <p:nvSpPr>
          <p:cNvPr id="3" name="Rectangle 2">
            <a:extLst>
              <a:ext uri="{FF2B5EF4-FFF2-40B4-BE49-F238E27FC236}">
                <a16:creationId xmlns:a16="http://schemas.microsoft.com/office/drawing/2014/main" id="{4514FB26-8AC2-4098-8E66-C26AF33539F5}"/>
              </a:ext>
            </a:extLst>
          </p:cNvPr>
          <p:cNvSpPr/>
          <p:nvPr/>
        </p:nvSpPr>
        <p:spPr>
          <a:xfrm>
            <a:off x="4565771" y="2575052"/>
            <a:ext cx="6096000" cy="1015663"/>
          </a:xfrm>
          <a:prstGeom prst="rect">
            <a:avLst/>
          </a:prstGeom>
        </p:spPr>
        <p:txBody>
          <a:bodyPr>
            <a:spAutoFit/>
          </a:bodyPr>
          <a:lstStyle/>
          <a:p>
            <a:pPr algn="ctr"/>
            <a:r>
              <a:rPr lang="en-US" sz="6000" b="1" dirty="0">
                <a:latin typeface="+mn-lt"/>
                <a:cs typeface="Calibri" panose="020F0502020204030204" pitchFamily="34" charset="0"/>
              </a:rPr>
              <a:t>Q  &amp;  A</a:t>
            </a:r>
          </a:p>
        </p:txBody>
      </p:sp>
    </p:spTree>
    <p:extLst>
      <p:ext uri="{BB962C8B-B14F-4D97-AF65-F5344CB8AC3E}">
        <p14:creationId xmlns:p14="http://schemas.microsoft.com/office/powerpoint/2010/main" val="351770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3A959C-BBF2-3C4E-B0B9-93C924D40634}"/>
              </a:ext>
            </a:extLst>
          </p:cNvPr>
          <p:cNvSpPr>
            <a:spLocks noGrp="1"/>
          </p:cNvSpPr>
          <p:nvPr>
            <p:ph type="ctrTitle"/>
          </p:nvPr>
        </p:nvSpPr>
        <p:spPr>
          <a:xfrm>
            <a:off x="0" y="2022564"/>
            <a:ext cx="12192000" cy="1979270"/>
          </a:xfrm>
        </p:spPr>
        <p:txBody>
          <a:bodyPr>
            <a:normAutofit/>
          </a:bodyPr>
          <a:lstStyle/>
          <a:p>
            <a:pPr>
              <a:lnSpc>
                <a:spcPct val="100000"/>
              </a:lnSpc>
              <a:spcAft>
                <a:spcPts val="600"/>
              </a:spcAft>
            </a:pPr>
            <a:r>
              <a:rPr lang="en-US" dirty="0"/>
              <a:t>Thank You!</a:t>
            </a:r>
            <a:br>
              <a:rPr lang="en-US" dirty="0"/>
            </a:br>
            <a:r>
              <a:rPr lang="en-US" sz="2400" b="0" dirty="0"/>
              <a:t>TABE Support </a:t>
            </a:r>
            <a:br>
              <a:rPr lang="en-US" sz="2400" b="0" dirty="0"/>
            </a:br>
            <a:r>
              <a:rPr lang="en-US" sz="2400" b="0" dirty="0"/>
              <a:t>866-282-2250</a:t>
            </a:r>
            <a:br>
              <a:rPr lang="en-US" sz="2400" b="0" dirty="0"/>
            </a:br>
            <a:r>
              <a:rPr lang="en-US" sz="2400" b="0" dirty="0"/>
              <a:t>TABETest.com</a:t>
            </a:r>
          </a:p>
        </p:txBody>
      </p:sp>
    </p:spTree>
    <p:extLst>
      <p:ext uri="{BB962C8B-B14F-4D97-AF65-F5344CB8AC3E}">
        <p14:creationId xmlns:p14="http://schemas.microsoft.com/office/powerpoint/2010/main" val="341082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12D77-1238-584B-A8DE-C56C0995490E}"/>
              </a:ext>
            </a:extLst>
          </p:cNvPr>
          <p:cNvSpPr>
            <a:spLocks noGrp="1"/>
          </p:cNvSpPr>
          <p:nvPr>
            <p:ph type="sldNum" sz="quarter" idx="12"/>
          </p:nvPr>
        </p:nvSpPr>
        <p:spPr>
          <a:xfrm>
            <a:off x="0" y="6356350"/>
            <a:ext cx="12192000" cy="365125"/>
          </a:xfrm>
        </p:spPr>
        <p:txBody>
          <a:bodyPr/>
          <a:lstStyle/>
          <a:p>
            <a:pPr>
              <a:defRPr/>
            </a:pPr>
            <a:fld id="{FDA7F4A3-F34F-EF49-9FB7-63E80B3A458F}" type="slidenum">
              <a:rPr lang="en-US" smtClean="0"/>
              <a:pPr>
                <a:defRPr/>
              </a:pPr>
              <a:t>3</a:t>
            </a:fld>
            <a:endParaRPr lang="en-US" dirty="0"/>
          </a:p>
        </p:txBody>
      </p:sp>
      <p:sp>
        <p:nvSpPr>
          <p:cNvPr id="4" name="Title 3">
            <a:extLst>
              <a:ext uri="{FF2B5EF4-FFF2-40B4-BE49-F238E27FC236}">
                <a16:creationId xmlns:a16="http://schemas.microsoft.com/office/drawing/2014/main" id="{9F059E94-68BB-7140-8A67-58CE2459E523}"/>
              </a:ext>
            </a:extLst>
          </p:cNvPr>
          <p:cNvSpPr>
            <a:spLocks noGrp="1"/>
          </p:cNvSpPr>
          <p:nvPr>
            <p:ph type="title"/>
          </p:nvPr>
        </p:nvSpPr>
        <p:spPr/>
        <p:txBody>
          <a:bodyPr/>
          <a:lstStyle/>
          <a:p>
            <a:r>
              <a:rPr lang="en-US" dirty="0"/>
              <a:t>TABE </a:t>
            </a:r>
            <a:br>
              <a:rPr lang="en-US" dirty="0"/>
            </a:br>
            <a:r>
              <a:rPr lang="en-US" dirty="0"/>
              <a:t>Multiple Uses</a:t>
            </a:r>
          </a:p>
        </p:txBody>
      </p:sp>
      <p:sp>
        <p:nvSpPr>
          <p:cNvPr id="6" name="Rectangle 5">
            <a:extLst>
              <a:ext uri="{FF2B5EF4-FFF2-40B4-BE49-F238E27FC236}">
                <a16:creationId xmlns:a16="http://schemas.microsoft.com/office/drawing/2014/main" id="{5FD11A0C-B8BF-7243-953E-9734979A4FDB}"/>
              </a:ext>
            </a:extLst>
          </p:cNvPr>
          <p:cNvSpPr/>
          <p:nvPr/>
        </p:nvSpPr>
        <p:spPr>
          <a:xfrm>
            <a:off x="4267200" y="1022969"/>
            <a:ext cx="7687733" cy="67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4A613D8-FA44-8F4F-928D-0576ADFAF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621" y="821093"/>
            <a:ext cx="5679233" cy="5379681"/>
          </a:xfrm>
          <a:prstGeom prst="rect">
            <a:avLst/>
          </a:prstGeom>
        </p:spPr>
      </p:pic>
      <p:pic>
        <p:nvPicPr>
          <p:cNvPr id="7" name="Picture 2">
            <a:extLst>
              <a:ext uri="{FF2B5EF4-FFF2-40B4-BE49-F238E27FC236}">
                <a16:creationId xmlns:a16="http://schemas.microsoft.com/office/drawing/2014/main" id="{5188B01C-2FCC-4181-9E4C-57FB63F3E9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98" y="483975"/>
            <a:ext cx="2921865" cy="2360578"/>
          </a:xfrm>
          <a:prstGeom prst="rect">
            <a:avLst/>
          </a:prstGeom>
          <a:noFill/>
          <a:ln>
            <a:noFill/>
          </a:ln>
          <a:effectLst>
            <a:outerShdw blurRad="139700" dist="38100" dir="2700000" sx="101000" sy="101000" algn="tl" rotWithShape="0">
              <a:schemeClr val="tx2">
                <a:lumMod val="50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A8ECF98F-9ADF-450B-A633-AEDE24D33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06" y="4374525"/>
            <a:ext cx="2927857" cy="2155336"/>
          </a:xfrm>
          <a:prstGeom prst="rect">
            <a:avLst/>
          </a:prstGeom>
          <a:noFill/>
          <a:ln>
            <a:noFill/>
          </a:ln>
          <a:effectLst>
            <a:outerShdw blurRad="139700" dist="38100" dir="2700000" sx="101000" sy="101000" algn="tl" rotWithShape="0">
              <a:schemeClr val="tx2">
                <a:lumMod val="50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3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ABC1DA3-6B2B-8443-916F-B6D9DBB5179A}"/>
              </a:ext>
            </a:extLst>
          </p:cNvPr>
          <p:cNvSpPr>
            <a:spLocks noGrp="1"/>
          </p:cNvSpPr>
          <p:nvPr>
            <p:ph type="title"/>
          </p:nvPr>
        </p:nvSpPr>
        <p:spPr>
          <a:xfrm>
            <a:off x="251961" y="342110"/>
            <a:ext cx="3198812" cy="4877189"/>
          </a:xfrm>
        </p:spPr>
        <p:txBody>
          <a:bodyPr/>
          <a:lstStyle/>
          <a:p>
            <a:pPr algn="ctr"/>
            <a:r>
              <a:rPr lang="en-US" dirty="0"/>
              <a:t>TABE CLAS-E</a:t>
            </a:r>
          </a:p>
        </p:txBody>
      </p:sp>
      <p:sp>
        <p:nvSpPr>
          <p:cNvPr id="10" name="Content Placeholder 2">
            <a:extLst>
              <a:ext uri="{FF2B5EF4-FFF2-40B4-BE49-F238E27FC236}">
                <a16:creationId xmlns:a16="http://schemas.microsoft.com/office/drawing/2014/main" id="{D58AB593-C4EF-DB45-AC5F-2B8E20AEDFD7}"/>
              </a:ext>
            </a:extLst>
          </p:cNvPr>
          <p:cNvSpPr>
            <a:spLocks noGrp="1"/>
          </p:cNvSpPr>
          <p:nvPr>
            <p:ph idx="13"/>
          </p:nvPr>
        </p:nvSpPr>
        <p:spPr>
          <a:xfrm>
            <a:off x="4441371" y="1328285"/>
            <a:ext cx="7368039" cy="4877189"/>
          </a:xfrm>
        </p:spPr>
        <p:txBody>
          <a:bodyPr>
            <a:noAutofit/>
          </a:bodyPr>
          <a:lstStyle/>
          <a:p>
            <a:pPr indent="-228600"/>
            <a:r>
              <a:rPr lang="en-US" dirty="0">
                <a:latin typeface="+mn-lt"/>
                <a:cs typeface="Calibri" panose="020F0502020204030204" pitchFamily="34" charset="0"/>
              </a:rPr>
              <a:t>TABE CLAS-E Forms Paper and Online</a:t>
            </a:r>
          </a:p>
          <a:p>
            <a:pPr lvl="1"/>
            <a:r>
              <a:rPr lang="en-US" sz="2400" dirty="0">
                <a:latin typeface="+mn-lt"/>
                <a:cs typeface="Calibri" panose="020F0502020204030204" pitchFamily="34" charset="0"/>
              </a:rPr>
              <a:t>Include Reading, Listening, Writing and Speaking</a:t>
            </a:r>
          </a:p>
          <a:p>
            <a:pPr lvl="1"/>
            <a:r>
              <a:rPr lang="en-US" sz="2400" dirty="0">
                <a:latin typeface="+mn-lt"/>
                <a:cs typeface="Calibri" panose="020F0502020204030204" pitchFamily="34" charset="0"/>
              </a:rPr>
              <a:t>Updated from current forms A&amp;B</a:t>
            </a:r>
          </a:p>
          <a:p>
            <a:pPr lvl="1"/>
            <a:r>
              <a:rPr lang="en-US" sz="2400" dirty="0">
                <a:latin typeface="+mn-lt"/>
                <a:cs typeface="Calibri" panose="020F0502020204030204" pitchFamily="34" charset="0"/>
              </a:rPr>
              <a:t>NRS application Fall 2021</a:t>
            </a:r>
          </a:p>
          <a:p>
            <a:pPr indent="-228600"/>
            <a:r>
              <a:rPr lang="en-US" b="1" dirty="0">
                <a:latin typeface="+mn-lt"/>
                <a:cs typeface="Calibri" panose="020F0502020204030204" pitchFamily="34" charset="0"/>
              </a:rPr>
              <a:t>TABE CLAS-E Online </a:t>
            </a:r>
          </a:p>
          <a:p>
            <a:pPr lvl="1"/>
            <a:r>
              <a:rPr lang="en-US" sz="2400" dirty="0">
                <a:latin typeface="+mn-lt"/>
                <a:cs typeface="Calibri" panose="020F0502020204030204" pitchFamily="34" charset="0"/>
              </a:rPr>
              <a:t>INSIGHT Testing Platform – </a:t>
            </a:r>
            <a:r>
              <a:rPr lang="en-US" sz="2400" b="1" dirty="0">
                <a:latin typeface="+mn-lt"/>
                <a:cs typeface="Calibri" panose="020F0502020204030204" pitchFamily="34" charset="0"/>
              </a:rPr>
              <a:t>Same as TABE 11&amp;12</a:t>
            </a:r>
          </a:p>
          <a:p>
            <a:pPr lvl="1"/>
            <a:r>
              <a:rPr lang="en-US" sz="2400" dirty="0">
                <a:latin typeface="+mn-lt"/>
                <a:cs typeface="Calibri" panose="020F0502020204030204" pitchFamily="34" charset="0"/>
              </a:rPr>
              <a:t>Educator Scoring within INSIGHT for Writing and Speaking tests</a:t>
            </a:r>
          </a:p>
          <a:p>
            <a:pPr indent="-228600"/>
            <a:r>
              <a:rPr lang="en-US" dirty="0">
                <a:latin typeface="+mn-lt"/>
                <a:cs typeface="Calibri" panose="020F0502020204030204" pitchFamily="34" charset="0"/>
              </a:rPr>
              <a:t>TABE CLAS-E Reports and Data </a:t>
            </a:r>
          </a:p>
          <a:p>
            <a:pPr lvl="1"/>
            <a:r>
              <a:rPr lang="en-US" sz="2400" dirty="0">
                <a:latin typeface="+mn-lt"/>
                <a:cs typeface="Calibri" panose="020F0502020204030204" pitchFamily="34" charset="0"/>
              </a:rPr>
              <a:t>Updated and additional reports released Summer, 2021</a:t>
            </a:r>
          </a:p>
          <a:p>
            <a:pPr lvl="1"/>
            <a:r>
              <a:rPr lang="en-US" sz="2400" dirty="0">
                <a:latin typeface="+mn-lt"/>
                <a:cs typeface="Calibri" panose="020F0502020204030204" pitchFamily="34" charset="0"/>
              </a:rPr>
              <a:t>Auto-Locator added Summer, 2021</a:t>
            </a:r>
          </a:p>
        </p:txBody>
      </p:sp>
      <p:sp>
        <p:nvSpPr>
          <p:cNvPr id="2" name="TextBox 1">
            <a:extLst>
              <a:ext uri="{FF2B5EF4-FFF2-40B4-BE49-F238E27FC236}">
                <a16:creationId xmlns:a16="http://schemas.microsoft.com/office/drawing/2014/main" id="{B48319DA-FDB0-4BF2-ACF2-FF2ECF959C25}"/>
              </a:ext>
            </a:extLst>
          </p:cNvPr>
          <p:cNvSpPr txBox="1"/>
          <p:nvPr/>
        </p:nvSpPr>
        <p:spPr>
          <a:xfrm>
            <a:off x="409802" y="3499310"/>
            <a:ext cx="3198812" cy="1384995"/>
          </a:xfrm>
          <a:prstGeom prst="rect">
            <a:avLst/>
          </a:prstGeom>
          <a:noFill/>
        </p:spPr>
        <p:txBody>
          <a:bodyPr wrap="square" rtlCol="0">
            <a:spAutoFit/>
          </a:bodyPr>
          <a:lstStyle/>
          <a:p>
            <a:r>
              <a:rPr lang="en-US" sz="2200" dirty="0">
                <a:cs typeface="Calibri" panose="020F0502020204030204" pitchFamily="34" charset="0"/>
              </a:rPr>
              <a:t>Designed specifically for adult English language learners</a:t>
            </a:r>
          </a:p>
          <a:p>
            <a:endParaRPr lang="en-US" dirty="0"/>
          </a:p>
        </p:txBody>
      </p:sp>
    </p:spTree>
    <p:extLst>
      <p:ext uri="{BB962C8B-B14F-4D97-AF65-F5344CB8AC3E}">
        <p14:creationId xmlns:p14="http://schemas.microsoft.com/office/powerpoint/2010/main" val="378119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ABC1DA3-6B2B-8443-916F-B6D9DBB5179A}"/>
              </a:ext>
            </a:extLst>
          </p:cNvPr>
          <p:cNvSpPr>
            <a:spLocks noGrp="1"/>
          </p:cNvSpPr>
          <p:nvPr>
            <p:ph type="title"/>
          </p:nvPr>
        </p:nvSpPr>
        <p:spPr>
          <a:xfrm>
            <a:off x="335936" y="952927"/>
            <a:ext cx="3198812" cy="4952145"/>
          </a:xfrm>
        </p:spPr>
        <p:txBody>
          <a:bodyPr/>
          <a:lstStyle/>
          <a:p>
            <a:pPr algn="ctr"/>
            <a:r>
              <a:rPr lang="en-US" dirty="0"/>
              <a:t>DRC</a:t>
            </a:r>
            <a:br>
              <a:rPr lang="en-US" dirty="0"/>
            </a:br>
            <a:r>
              <a:rPr lang="en-US" dirty="0"/>
              <a:t>INSIGHT </a:t>
            </a:r>
            <a:br>
              <a:rPr lang="en-US" dirty="0"/>
            </a:br>
            <a:r>
              <a:rPr lang="en-US" dirty="0"/>
              <a:t>Portal</a:t>
            </a:r>
          </a:p>
        </p:txBody>
      </p:sp>
      <p:sp>
        <p:nvSpPr>
          <p:cNvPr id="10" name="Content Placeholder 2">
            <a:extLst>
              <a:ext uri="{FF2B5EF4-FFF2-40B4-BE49-F238E27FC236}">
                <a16:creationId xmlns:a16="http://schemas.microsoft.com/office/drawing/2014/main" id="{D58AB593-C4EF-DB45-AC5F-2B8E20AEDFD7}"/>
              </a:ext>
            </a:extLst>
          </p:cNvPr>
          <p:cNvSpPr>
            <a:spLocks noGrp="1"/>
          </p:cNvSpPr>
          <p:nvPr>
            <p:ph idx="13"/>
          </p:nvPr>
        </p:nvSpPr>
        <p:spPr>
          <a:xfrm>
            <a:off x="4660805" y="1193917"/>
            <a:ext cx="6985191" cy="4877189"/>
          </a:xfrm>
        </p:spPr>
        <p:txBody>
          <a:bodyPr>
            <a:normAutofit/>
          </a:bodyPr>
          <a:lstStyle/>
          <a:p>
            <a:r>
              <a:rPr lang="en-US" dirty="0">
                <a:latin typeface="+mn-lt"/>
                <a:cs typeface="Calibri" panose="020F0502020204030204" pitchFamily="34" charset="0"/>
              </a:rPr>
              <a:t>Accessed through a web browser: </a:t>
            </a:r>
          </a:p>
          <a:p>
            <a:pPr marL="1028700" lvl="1" indent="-342900"/>
            <a:r>
              <a:rPr lang="en-US" sz="2400" dirty="0">
                <a:latin typeface="+mn-lt"/>
                <a:cs typeface="Calibri" panose="020F0502020204030204" pitchFamily="34" charset="0"/>
              </a:rPr>
              <a:t>IE, Edge, Firefox, Chrome, Safari</a:t>
            </a:r>
          </a:p>
          <a:p>
            <a:pPr marL="1028700" lvl="1" indent="-342900"/>
            <a:r>
              <a:rPr lang="en-US" sz="2400" dirty="0">
                <a:latin typeface="+mn-lt"/>
                <a:cs typeface="Calibri" panose="020F0502020204030204" pitchFamily="34" charset="0"/>
              </a:rPr>
              <a:t>URL: </a:t>
            </a:r>
            <a:r>
              <a:rPr lang="en-US" sz="2400" u="sng" dirty="0">
                <a:solidFill>
                  <a:srgbClr val="0070C0"/>
                </a:solidFill>
                <a:latin typeface="+mn-lt"/>
                <a:cs typeface="Calibri" panose="020F0502020204030204" pitchFamily="34" charset="0"/>
              </a:rPr>
              <a:t>https://tabe.drcedirect.com</a:t>
            </a:r>
          </a:p>
          <a:p>
            <a:r>
              <a:rPr lang="en-US" dirty="0">
                <a:latin typeface="+mn-lt"/>
                <a:cs typeface="Calibri" panose="020F0502020204030204" pitchFamily="34" charset="0"/>
              </a:rPr>
              <a:t>https = secure site, transmission of data is private</a:t>
            </a:r>
          </a:p>
          <a:p>
            <a:pPr marL="1028700" lvl="1" indent="-342900"/>
            <a:r>
              <a:rPr lang="en-US" sz="2400" dirty="0">
                <a:latin typeface="+mn-lt"/>
                <a:cs typeface="Calibri" panose="020F0502020204030204" pitchFamily="34" charset="0"/>
              </a:rPr>
              <a:t>Requires Login ID and Password</a:t>
            </a:r>
          </a:p>
          <a:p>
            <a:r>
              <a:rPr lang="en-US" dirty="0">
                <a:latin typeface="+mn-lt"/>
                <a:cs typeface="Calibri" panose="020F0502020204030204" pitchFamily="34" charset="0"/>
              </a:rPr>
              <a:t>24/7 access to your information</a:t>
            </a:r>
          </a:p>
          <a:p>
            <a:pPr marL="1028700" lvl="1" indent="-342900"/>
            <a:r>
              <a:rPr lang="en-US" sz="2400" dirty="0">
                <a:latin typeface="+mn-lt"/>
                <a:cs typeface="Calibri" panose="020F0502020204030204" pitchFamily="34" charset="0"/>
              </a:rPr>
              <a:t>Students</a:t>
            </a:r>
          </a:p>
          <a:p>
            <a:pPr marL="1028700" lvl="1" indent="-342900"/>
            <a:r>
              <a:rPr lang="en-US" sz="2400" dirty="0">
                <a:latin typeface="+mn-lt"/>
                <a:cs typeface="Calibri" panose="020F0502020204030204" pitchFamily="34" charset="0"/>
              </a:rPr>
              <a:t>Test Administrations</a:t>
            </a:r>
          </a:p>
          <a:p>
            <a:pPr marL="1028700" lvl="1" indent="-342900"/>
            <a:r>
              <a:rPr lang="en-US" sz="2400" dirty="0">
                <a:latin typeface="+mn-lt"/>
                <a:cs typeface="Calibri" panose="020F0502020204030204" pitchFamily="34" charset="0"/>
              </a:rPr>
              <a:t>Reports</a:t>
            </a:r>
          </a:p>
          <a:p>
            <a:r>
              <a:rPr lang="en-US" dirty="0">
                <a:latin typeface="+mn-lt"/>
                <a:cs typeface="Calibri" panose="020F0502020204030204" pitchFamily="34" charset="0"/>
              </a:rPr>
              <a:t>TABE 11/12 Online and CLAS-E Online both use the same Insight Platform</a:t>
            </a:r>
          </a:p>
          <a:p>
            <a:pPr marL="1028700" lvl="1" indent="-342900"/>
            <a:endParaRPr lang="en-US" dirty="0"/>
          </a:p>
        </p:txBody>
      </p:sp>
      <p:sp>
        <p:nvSpPr>
          <p:cNvPr id="5" name="Slide Number Placeholder 5">
            <a:extLst>
              <a:ext uri="{FF2B5EF4-FFF2-40B4-BE49-F238E27FC236}">
                <a16:creationId xmlns:a16="http://schemas.microsoft.com/office/drawing/2014/main" id="{B9AE929F-9677-3848-B910-15AE0353ADE7}"/>
              </a:ext>
            </a:extLst>
          </p:cNvPr>
          <p:cNvSpPr>
            <a:spLocks noGrp="1"/>
          </p:cNvSpPr>
          <p:nvPr>
            <p:ph type="sldNum" sz="quarter" idx="12"/>
          </p:nvPr>
        </p:nvSpPr>
        <p:spPr>
          <a:xfrm>
            <a:off x="-9625" y="6356350"/>
            <a:ext cx="12201625" cy="365125"/>
          </a:xfrm>
          <a:prstGeom prst="rect">
            <a:avLst/>
          </a:prstGeom>
        </p:spPr>
        <p:txBody>
          <a:bodyPr/>
          <a:lstStyle>
            <a:lvl1pPr>
              <a:defRPr/>
            </a:lvl1pPr>
          </a:lstStyle>
          <a:p>
            <a:pPr>
              <a:defRPr/>
            </a:pPr>
            <a:fld id="{6AEC214C-A56B-9540-8AEB-8257408B4110}" type="slidenum">
              <a:rPr lang="en-US"/>
              <a:pPr>
                <a:defRPr/>
              </a:pPr>
              <a:t>5</a:t>
            </a:fld>
            <a:endParaRPr lang="en-US" dirty="0"/>
          </a:p>
        </p:txBody>
      </p:sp>
    </p:spTree>
    <p:extLst>
      <p:ext uri="{BB962C8B-B14F-4D97-AF65-F5344CB8AC3E}">
        <p14:creationId xmlns:p14="http://schemas.microsoft.com/office/powerpoint/2010/main" val="87836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722CF-ED98-EA49-90FF-80F88700B318}"/>
              </a:ext>
            </a:extLst>
          </p:cNvPr>
          <p:cNvSpPr>
            <a:spLocks noGrp="1"/>
          </p:cNvSpPr>
          <p:nvPr>
            <p:ph type="sldNum" sz="quarter" idx="17"/>
          </p:nvPr>
        </p:nvSpPr>
        <p:spPr>
          <a:xfrm>
            <a:off x="0" y="6356350"/>
            <a:ext cx="12192000" cy="365125"/>
          </a:xfrm>
          <a:prstGeom prst="rect">
            <a:avLst/>
          </a:prstGeom>
        </p:spPr>
        <p:txBody>
          <a:bodyPr/>
          <a:lstStyle>
            <a:defPPr>
              <a:defRPr lang="en-US"/>
            </a:defPPr>
            <a:lvl1pPr algn="ctr" rtl="0" eaLnBrk="0" fontAlgn="base" hangingPunct="0">
              <a:spcBef>
                <a:spcPct val="0"/>
              </a:spcBef>
              <a:spcAft>
                <a:spcPct val="0"/>
              </a:spcAft>
              <a:defRPr sz="1400" kern="1200">
                <a:solidFill>
                  <a:schemeClr val="bg1">
                    <a:lumMod val="50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FDA7F4A3-F34F-EF49-9FB7-63E80B3A458F}" type="slidenum">
              <a:rPr lang="en-US" smtClean="0"/>
              <a:pPr>
                <a:defRPr/>
              </a:pPr>
              <a:t>6</a:t>
            </a:fld>
            <a:endParaRPr lang="en-US" dirty="0"/>
          </a:p>
        </p:txBody>
      </p:sp>
      <p:sp>
        <p:nvSpPr>
          <p:cNvPr id="4" name="Title 3">
            <a:extLst>
              <a:ext uri="{FF2B5EF4-FFF2-40B4-BE49-F238E27FC236}">
                <a16:creationId xmlns:a16="http://schemas.microsoft.com/office/drawing/2014/main" id="{BD7849E4-133F-5247-899F-7C4FA4218623}"/>
              </a:ext>
            </a:extLst>
          </p:cNvPr>
          <p:cNvSpPr>
            <a:spLocks noGrp="1"/>
          </p:cNvSpPr>
          <p:nvPr>
            <p:ph type="title"/>
          </p:nvPr>
        </p:nvSpPr>
        <p:spPr/>
        <p:txBody>
          <a:bodyPr/>
          <a:lstStyle/>
          <a:p>
            <a:r>
              <a:rPr lang="en-US" dirty="0"/>
              <a:t>TABE Off-Line</a:t>
            </a:r>
          </a:p>
        </p:txBody>
      </p:sp>
      <p:sp>
        <p:nvSpPr>
          <p:cNvPr id="5" name="TextBox 4">
            <a:extLst>
              <a:ext uri="{FF2B5EF4-FFF2-40B4-BE49-F238E27FC236}">
                <a16:creationId xmlns:a16="http://schemas.microsoft.com/office/drawing/2014/main" id="{48F607DA-636C-4F57-B949-51A85EA8F366}"/>
              </a:ext>
            </a:extLst>
          </p:cNvPr>
          <p:cNvSpPr txBox="1"/>
          <p:nvPr/>
        </p:nvSpPr>
        <p:spPr>
          <a:xfrm>
            <a:off x="4187492" y="1432191"/>
            <a:ext cx="7811675" cy="513986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Now available</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A fully offline and secure testing experience for correctional education</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Easy to use for TABE administrators</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Easy to use for students with little or no experience testing on computers</a:t>
            </a:r>
          </a:p>
          <a:p>
            <a:pPr marL="285750" indent="-285750">
              <a:buClr>
                <a:schemeClr val="accent1"/>
              </a:buClr>
              <a:buFont typeface="Arial" panose="020B0604020202020204" pitchFamily="34" charset="0"/>
              <a:buChar char="•"/>
            </a:pPr>
            <a:endParaRPr lang="en-US" sz="2400" dirty="0">
              <a:latin typeface="+mn-lt"/>
              <a:cs typeface="Calibri" panose="020F0502020204030204" pitchFamily="34" charset="0"/>
            </a:endParaRP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Pilot started in February with Texas Corrections – 97% reduction in administrative staff time</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Utilizes TABE Online Portal for Administrative Registration</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Students Test on non-internet connected computers </a:t>
            </a:r>
          </a:p>
          <a:p>
            <a:pPr marL="285750" indent="-285750">
              <a:buClr>
                <a:schemeClr val="accent1"/>
              </a:buClr>
              <a:buFont typeface="Arial" panose="020B0604020202020204" pitchFamily="34" charset="0"/>
              <a:buChar char="•"/>
            </a:pPr>
            <a:r>
              <a:rPr lang="en-US" sz="2400" dirty="0">
                <a:latin typeface="+mn-lt"/>
                <a:cs typeface="Calibri" panose="020F0502020204030204" pitchFamily="34" charset="0"/>
              </a:rPr>
              <a:t>Responses are uploaded to TABE Portal for Scoring and Reporting</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99150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69084-6220-4E62-96A9-F85B73F82CFA}"/>
              </a:ext>
            </a:extLst>
          </p:cNvPr>
          <p:cNvSpPr>
            <a:spLocks noGrp="1"/>
          </p:cNvSpPr>
          <p:nvPr>
            <p:ph type="sldNum" sz="quarter" idx="17"/>
          </p:nvPr>
        </p:nvSpPr>
        <p:spPr/>
        <p:txBody>
          <a:bodyPr/>
          <a:lstStyle/>
          <a:p>
            <a:pPr algn="ctr">
              <a:defRPr/>
            </a:pPr>
            <a:fld id="{FDA7F4A3-F34F-EF49-9FB7-63E80B3A458F}" type="slidenum">
              <a:rPr lang="en-US" smtClean="0"/>
              <a:pPr algn="ctr">
                <a:defRPr/>
              </a:pPr>
              <a:t>7</a:t>
            </a:fld>
            <a:endParaRPr lang="en-US" dirty="0"/>
          </a:p>
        </p:txBody>
      </p:sp>
      <p:sp>
        <p:nvSpPr>
          <p:cNvPr id="4" name="Title 3">
            <a:extLst>
              <a:ext uri="{FF2B5EF4-FFF2-40B4-BE49-F238E27FC236}">
                <a16:creationId xmlns:a16="http://schemas.microsoft.com/office/drawing/2014/main" id="{177C0F36-54DC-4D2A-AFF0-1CF0A091FCA5}"/>
              </a:ext>
            </a:extLst>
          </p:cNvPr>
          <p:cNvSpPr>
            <a:spLocks noGrp="1"/>
          </p:cNvSpPr>
          <p:nvPr>
            <p:ph type="title"/>
          </p:nvPr>
        </p:nvSpPr>
        <p:spPr/>
        <p:txBody>
          <a:bodyPr/>
          <a:lstStyle/>
          <a:p>
            <a:endParaRPr lang="en-US"/>
          </a:p>
        </p:txBody>
      </p:sp>
      <p:pic>
        <p:nvPicPr>
          <p:cNvPr id="5" name="Google Shape;242;p34">
            <a:extLst>
              <a:ext uri="{FF2B5EF4-FFF2-40B4-BE49-F238E27FC236}">
                <a16:creationId xmlns:a16="http://schemas.microsoft.com/office/drawing/2014/main" id="{48F69D56-AD8D-41D6-A47C-B178BB56C5E2}"/>
              </a:ext>
            </a:extLst>
          </p:cNvPr>
          <p:cNvPicPr preferRelativeResize="0"/>
          <p:nvPr/>
        </p:nvPicPr>
        <p:blipFill rotWithShape="1">
          <a:blip r:embed="rId3">
            <a:alphaModFix/>
          </a:blip>
          <a:srcRect b="20139"/>
          <a:stretch/>
        </p:blipFill>
        <p:spPr>
          <a:xfrm>
            <a:off x="293914" y="573716"/>
            <a:ext cx="10781755" cy="5987104"/>
          </a:xfrm>
          <a:prstGeom prst="rect">
            <a:avLst/>
          </a:prstGeom>
          <a:noFill/>
          <a:ln>
            <a:solidFill>
              <a:schemeClr val="bg2">
                <a:lumMod val="75000"/>
              </a:schemeClr>
            </a:solidFill>
          </a:ln>
        </p:spPr>
      </p:pic>
    </p:spTree>
    <p:extLst>
      <p:ext uri="{BB962C8B-B14F-4D97-AF65-F5344CB8AC3E}">
        <p14:creationId xmlns:p14="http://schemas.microsoft.com/office/powerpoint/2010/main" val="309886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825B-A696-9E46-A1AD-D1DCD43296D8}"/>
              </a:ext>
            </a:extLst>
          </p:cNvPr>
          <p:cNvSpPr>
            <a:spLocks noGrp="1"/>
          </p:cNvSpPr>
          <p:nvPr>
            <p:ph type="title"/>
          </p:nvPr>
        </p:nvSpPr>
        <p:spPr/>
        <p:txBody>
          <a:bodyPr/>
          <a:lstStyle/>
          <a:p>
            <a:pPr algn="ctr"/>
            <a:r>
              <a:rPr lang="en-US" dirty="0"/>
              <a:t>TABE 11&amp;12 </a:t>
            </a:r>
            <a:br>
              <a:rPr lang="en-US" dirty="0"/>
            </a:br>
            <a:r>
              <a:rPr lang="en-US" dirty="0"/>
              <a:t>Writing</a:t>
            </a:r>
          </a:p>
        </p:txBody>
      </p:sp>
      <p:sp>
        <p:nvSpPr>
          <p:cNvPr id="3" name="Slide Number Placeholder 2">
            <a:extLst>
              <a:ext uri="{FF2B5EF4-FFF2-40B4-BE49-F238E27FC236}">
                <a16:creationId xmlns:a16="http://schemas.microsoft.com/office/drawing/2014/main" id="{3C0699BE-BB45-DD43-A46D-9AA51074DE4A}"/>
              </a:ext>
            </a:extLst>
          </p:cNvPr>
          <p:cNvSpPr>
            <a:spLocks noGrp="1"/>
          </p:cNvSpPr>
          <p:nvPr>
            <p:ph type="sldNum" sz="quarter" idx="4294967295"/>
          </p:nvPr>
        </p:nvSpPr>
        <p:spPr>
          <a:xfrm>
            <a:off x="8153400" y="6356350"/>
            <a:ext cx="2743200" cy="365125"/>
          </a:xfrm>
        </p:spPr>
        <p:txBody>
          <a:bodyPr/>
          <a:lstStyle/>
          <a:p>
            <a:pPr>
              <a:defRPr/>
            </a:pPr>
            <a:fld id="{629E24D2-D622-B54D-892F-2BB9F9C7D576}" type="slidenum">
              <a:rPr lang="en-US" smtClean="0"/>
              <a:pPr>
                <a:defRPr/>
              </a:pPr>
              <a:t>8</a:t>
            </a:fld>
            <a:endParaRPr lang="en-US" dirty="0"/>
          </a:p>
        </p:txBody>
      </p:sp>
      <p:pic>
        <p:nvPicPr>
          <p:cNvPr id="4" name="Picture 3" descr="Tests of Adult Education">
            <a:extLst>
              <a:ext uri="{FF2B5EF4-FFF2-40B4-BE49-F238E27FC236}">
                <a16:creationId xmlns:a16="http://schemas.microsoft.com/office/drawing/2014/main" id="{C6A75474-5A16-409B-A9E9-ED3D5CADC16F}"/>
              </a:ext>
            </a:extLst>
          </p:cNvPr>
          <p:cNvPicPr/>
          <p:nvPr/>
        </p:nvPicPr>
        <p:blipFill rotWithShape="1">
          <a:blip r:embed="rId3">
            <a:extLst>
              <a:ext uri="{28A0092B-C50C-407E-A947-70E740481C1C}">
                <a14:useLocalDpi xmlns:a14="http://schemas.microsoft.com/office/drawing/2010/main" val="0"/>
              </a:ext>
            </a:extLst>
          </a:blip>
          <a:srcRect l="1137" r="85227" b="9928"/>
          <a:stretch/>
        </p:blipFill>
        <p:spPr bwMode="auto">
          <a:xfrm>
            <a:off x="10915607" y="5551287"/>
            <a:ext cx="1143000" cy="1209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38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9281-057B-F145-A9D1-6EC38D52C938}"/>
              </a:ext>
            </a:extLst>
          </p:cNvPr>
          <p:cNvSpPr>
            <a:spLocks noGrp="1"/>
          </p:cNvSpPr>
          <p:nvPr>
            <p:ph type="title"/>
          </p:nvPr>
        </p:nvSpPr>
        <p:spPr/>
        <p:txBody>
          <a:bodyPr/>
          <a:lstStyle/>
          <a:p>
            <a:r>
              <a:rPr lang="en-US" dirty="0">
                <a:latin typeface="+mn-lt"/>
                <a:cs typeface="Calibri" panose="020F0502020204030204" pitchFamily="34" charset="0"/>
              </a:rPr>
              <a:t>TABE 11&amp;12 Writing</a:t>
            </a:r>
          </a:p>
        </p:txBody>
      </p:sp>
      <p:sp>
        <p:nvSpPr>
          <p:cNvPr id="5" name="Slide Number Placeholder 5">
            <a:extLst>
              <a:ext uri="{FF2B5EF4-FFF2-40B4-BE49-F238E27FC236}">
                <a16:creationId xmlns:a16="http://schemas.microsoft.com/office/drawing/2014/main" id="{F6610837-AC96-4A47-A76A-D339C49438A4}"/>
              </a:ext>
            </a:extLst>
          </p:cNvPr>
          <p:cNvSpPr txBox="1">
            <a:spLocks/>
          </p:cNvSpPr>
          <p:nvPr/>
        </p:nvSpPr>
        <p:spPr>
          <a:xfrm>
            <a:off x="-9625" y="6356350"/>
            <a:ext cx="12201625" cy="365125"/>
          </a:xfrm>
          <a:prstGeom prst="rect">
            <a:avLst/>
          </a:prstGeom>
        </p:spPr>
        <p:txBody>
          <a:bodyPr/>
          <a:lstStyle>
            <a:defPPr>
              <a:defRPr lang="en-US"/>
            </a:defPPr>
            <a:lvl1pPr algn="ctr" rtl="0" eaLnBrk="0" fontAlgn="base" hangingPunct="0">
              <a:spcBef>
                <a:spcPct val="0"/>
              </a:spcBef>
              <a:spcAft>
                <a:spcPct val="0"/>
              </a:spcAft>
              <a:defRPr sz="1400" kern="1200">
                <a:solidFill>
                  <a:schemeClr val="bg1">
                    <a:lumMod val="50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6AEC214C-A56B-9540-8AEB-8257408B4110}" type="slidenum">
              <a:rPr lang="en-US" smtClean="0"/>
              <a:pPr>
                <a:defRPr/>
              </a:pPr>
              <a:t>9</a:t>
            </a:fld>
            <a:endParaRPr lang="en-US" dirty="0"/>
          </a:p>
        </p:txBody>
      </p:sp>
      <p:sp>
        <p:nvSpPr>
          <p:cNvPr id="4" name="TextBox 3">
            <a:extLst>
              <a:ext uri="{FF2B5EF4-FFF2-40B4-BE49-F238E27FC236}">
                <a16:creationId xmlns:a16="http://schemas.microsoft.com/office/drawing/2014/main" id="{31AEF823-7B59-458C-9AF5-D02040B546F1}"/>
              </a:ext>
            </a:extLst>
          </p:cNvPr>
          <p:cNvSpPr txBox="1"/>
          <p:nvPr/>
        </p:nvSpPr>
        <p:spPr>
          <a:xfrm>
            <a:off x="838200" y="1096959"/>
            <a:ext cx="10075223" cy="5182957"/>
          </a:xfrm>
          <a:prstGeom prst="rect">
            <a:avLst/>
          </a:prstGeom>
          <a:noFill/>
        </p:spPr>
        <p:txBody>
          <a:bodyPr wrap="square" rtlCol="0">
            <a:spAutoFit/>
          </a:bodyPr>
          <a:lstStyle/>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Released on February 1, 2021 </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In-Person Testing only, not available via Remote or paper testing</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NRS approval pending</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Applicable for students that test into Levels M, D, or A</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One Level, no Locator used</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15 Multiple Choice Questions – One Argumentative or Informative Essay</a:t>
            </a:r>
          </a:p>
          <a:p>
            <a:pPr marL="228600" indent="-228600" eaLnBrk="1" hangingPunct="1">
              <a:lnSpc>
                <a:spcPct val="90000"/>
              </a:lnSpc>
              <a:spcBef>
                <a:spcPts val="500"/>
              </a:spcBef>
              <a:buClr>
                <a:schemeClr val="accent5"/>
              </a:buClr>
              <a:buFont typeface="Arial" panose="020B0604020202020204" pitchFamily="34" charset="0"/>
              <a:buChar char="•"/>
            </a:pPr>
            <a:endParaRPr lang="en-US" sz="2400" dirty="0">
              <a:latin typeface="+mn-lt"/>
              <a:cs typeface="Calibri" panose="020F0502020204030204" pitchFamily="34" charset="0"/>
            </a:endParaRPr>
          </a:p>
          <a:p>
            <a:pPr marL="228600" indent="-228600" eaLnBrk="1" hangingPunct="1">
              <a:lnSpc>
                <a:spcPct val="90000"/>
              </a:lnSpc>
              <a:spcBef>
                <a:spcPts val="500"/>
              </a:spcBef>
              <a:buClr>
                <a:schemeClr val="accent5"/>
              </a:buClr>
              <a:buFont typeface="Arial" panose="020B0604020202020204" pitchFamily="34" charset="0"/>
              <a:buChar char="•"/>
            </a:pPr>
            <a:r>
              <a:rPr lang="en-US" sz="2400" dirty="0">
                <a:latin typeface="+mn-lt"/>
                <a:cs typeface="Calibri" panose="020F0502020204030204" pitchFamily="34" charset="0"/>
              </a:rPr>
              <a:t>Local Educator Score Used for Essay</a:t>
            </a:r>
          </a:p>
        </p:txBody>
      </p:sp>
    </p:spTree>
    <p:extLst>
      <p:ext uri="{BB962C8B-B14F-4D97-AF65-F5344CB8AC3E}">
        <p14:creationId xmlns:p14="http://schemas.microsoft.com/office/powerpoint/2010/main" val="1211275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Template" id="{B75F891C-A872-094B-AADC-BF7D7D05A64D}" vid="{1B32CB56-086F-B84D-85AC-C6149AC24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5F72E7B31C74AA74E83F4BE5D145D" ma:contentTypeVersion="13" ma:contentTypeDescription="Create a new document." ma:contentTypeScope="" ma:versionID="1d8aefba84d2a9d2db926d7cb841c433">
  <xsd:schema xmlns:xsd="http://www.w3.org/2001/XMLSchema" xmlns:xs="http://www.w3.org/2001/XMLSchema" xmlns:p="http://schemas.microsoft.com/office/2006/metadata/properties" xmlns:ns3="49cc791f-c77f-4e56-86e5-0a78e6c49632" xmlns:ns4="8d8b8d4a-d1ad-441b-ac5b-c47f94a84cd6" targetNamespace="http://schemas.microsoft.com/office/2006/metadata/properties" ma:root="true" ma:fieldsID="2a40f6c649619ce697ee8b412016e81f" ns3:_="" ns4:_="">
    <xsd:import namespace="49cc791f-c77f-4e56-86e5-0a78e6c49632"/>
    <xsd:import namespace="8d8b8d4a-d1ad-441b-ac5b-c47f94a84cd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c791f-c77f-4e56-86e5-0a78e6c496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8b8d4a-d1ad-441b-ac5b-c47f94a84cd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6347A2-E3A7-4E1A-8B23-E8524EBE3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cc791f-c77f-4e56-86e5-0a78e6c49632"/>
    <ds:schemaRef ds:uri="8d8b8d4a-d1ad-441b-ac5b-c47f94a84c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1C2FC7-9C83-4A5A-958E-29D56E255FDE}">
  <ds:schemaRefs>
    <ds:schemaRef ds:uri="http://schemas.microsoft.com/sharepoint/v3/contenttype/forms"/>
  </ds:schemaRefs>
</ds:datastoreItem>
</file>

<file path=customXml/itemProps3.xml><?xml version="1.0" encoding="utf-8"?>
<ds:datastoreItem xmlns:ds="http://schemas.openxmlformats.org/officeDocument/2006/customXml" ds:itemID="{723A4248-3F40-4A1E-891B-A530A95D889D}">
  <ds:schemaRefs>
    <ds:schemaRef ds:uri="http://purl.org/dc/terms/"/>
    <ds:schemaRef ds:uri="http://schemas.openxmlformats.org/package/2006/metadata/core-properties"/>
    <ds:schemaRef ds:uri="http://schemas.microsoft.com/office/2006/documentManagement/types"/>
    <ds:schemaRef ds:uri="49cc791f-c77f-4e56-86e5-0a78e6c49632"/>
    <ds:schemaRef ds:uri="http://purl.org/dc/elements/1.1/"/>
    <ds:schemaRef ds:uri="http://schemas.microsoft.com/office/2006/metadata/properties"/>
    <ds:schemaRef ds:uri="http://schemas.microsoft.com/office/infopath/2007/PartnerControls"/>
    <ds:schemaRef ds:uri="8d8b8d4a-d1ad-441b-ac5b-c47f94a84c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16001</TotalTime>
  <Words>1985</Words>
  <Application>Microsoft Office PowerPoint</Application>
  <PresentationFormat>Widescreen</PresentationFormat>
  <Paragraphs>214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 Narrow</vt:lpstr>
      <vt:lpstr>Century Gothic</vt:lpstr>
      <vt:lpstr>Calibri</vt:lpstr>
      <vt:lpstr>Wingdings</vt:lpstr>
      <vt:lpstr>Arial</vt:lpstr>
      <vt:lpstr>Office Theme</vt:lpstr>
      <vt:lpstr>The Power of TABE Review and Updates</vt:lpstr>
      <vt:lpstr>TABE 11&amp;12 Overview</vt:lpstr>
      <vt:lpstr>TABE  Multiple Uses</vt:lpstr>
      <vt:lpstr>TABE CLAS-E</vt:lpstr>
      <vt:lpstr>DRC INSIGHT  Portal</vt:lpstr>
      <vt:lpstr>TABE Off-Line</vt:lpstr>
      <vt:lpstr>PowerPoint Presentation</vt:lpstr>
      <vt:lpstr>TABE 11&amp;12  Writing</vt:lpstr>
      <vt:lpstr>TABE 11&amp;12 Writing</vt:lpstr>
      <vt:lpstr>TABE and  High School Equivalency</vt:lpstr>
      <vt:lpstr> TABE and HSE Concordance</vt:lpstr>
      <vt:lpstr> TABE and HSE Concordance</vt:lpstr>
      <vt:lpstr>TABE Reports</vt:lpstr>
      <vt:lpstr>Individual Profile</vt:lpstr>
      <vt:lpstr>Individual Profile</vt:lpstr>
      <vt:lpstr>TABE CLAS-E Online Individual Report</vt:lpstr>
      <vt:lpstr>TABE 11&amp;12 Resource Materials</vt:lpstr>
      <vt:lpstr>Linking to Curriculum </vt:lpstr>
      <vt:lpstr>TABE Webinar Series</vt:lpstr>
      <vt:lpstr>TABE Workforce Readiness Report</vt:lpstr>
      <vt:lpstr>PowerPoint Presentation</vt:lpstr>
      <vt:lpstr>Discussion Questions</vt:lpstr>
      <vt:lpstr>Thank You! TABE Support  866-282-2250 TABETest.com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TABE for a New Era</dc:title>
  <dc:creator>Ekstrand, Eric</dc:creator>
  <cp:lastModifiedBy>Brimhall, Kellie</cp:lastModifiedBy>
  <cp:revision>366</cp:revision>
  <dcterms:created xsi:type="dcterms:W3CDTF">2021-01-26T19:34:37Z</dcterms:created>
  <dcterms:modified xsi:type="dcterms:W3CDTF">2021-10-06T13:53:55Z</dcterms:modified>
</cp:coreProperties>
</file>